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  <p:sldMasterId id="2147483660" r:id="rId5"/>
    <p:sldMasterId id="2147483677" r:id="rId6"/>
  </p:sldMasterIdLst>
  <p:notesMasterIdLst>
    <p:notesMasterId r:id="rId28"/>
  </p:notesMasterIdLst>
  <p:sldIdLst>
    <p:sldId id="287" r:id="rId7"/>
    <p:sldId id="256" r:id="rId8"/>
    <p:sldId id="267" r:id="rId9"/>
    <p:sldId id="269" r:id="rId10"/>
    <p:sldId id="278" r:id="rId11"/>
    <p:sldId id="292" r:id="rId12"/>
    <p:sldId id="293" r:id="rId13"/>
    <p:sldId id="294" r:id="rId14"/>
    <p:sldId id="607" r:id="rId15"/>
    <p:sldId id="279" r:id="rId16"/>
    <p:sldId id="639" r:id="rId17"/>
    <p:sldId id="289" r:id="rId18"/>
    <p:sldId id="290" r:id="rId19"/>
    <p:sldId id="608" r:id="rId20"/>
    <p:sldId id="640" r:id="rId21"/>
    <p:sldId id="641" r:id="rId22"/>
    <p:sldId id="642" r:id="rId23"/>
    <p:sldId id="643" r:id="rId24"/>
    <p:sldId id="644" r:id="rId25"/>
    <p:sldId id="609" r:id="rId26"/>
    <p:sldId id="291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7"/>
    <p:restoredTop sz="93797"/>
  </p:normalViewPr>
  <p:slideViewPr>
    <p:cSldViewPr snapToGrid="0" snapToObjects="1">
      <p:cViewPr varScale="1">
        <p:scale>
          <a:sx n="199" d="100"/>
          <a:sy n="199" d="100"/>
        </p:scale>
        <p:origin x="184" y="1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B40E7-7917-1846-952C-0A8D7F95B01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2199D-71D3-7048-8D4E-1F4B8B757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35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used as a holding slide whilst doing doing a handover/swapping around on stage.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52199D-71D3-7048-8D4E-1F4B8B757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99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199D-71D3-7048-8D4E-1F4B8B7573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17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Provided context regarding the challenges of multichain development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Highlighted the ease with which Overledger facilitates multichain development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Presented an overview of our tools available today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Developer Portal, SDKs, </a:t>
            </a:r>
            <a:r>
              <a:rPr lang="en-US" sz="2000" dirty="0" err="1">
                <a:solidFill>
                  <a:schemeClr val="tx1"/>
                </a:solidFill>
              </a:rPr>
              <a:t>mApp</a:t>
            </a:r>
            <a:r>
              <a:rPr lang="en-US" sz="2000" dirty="0">
                <a:solidFill>
                  <a:schemeClr val="tx1"/>
                </a:solidFill>
              </a:rPr>
              <a:t> store, Overledger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Demonstrated a </a:t>
            </a:r>
            <a:r>
              <a:rPr lang="en-US" sz="2400" dirty="0" err="1">
                <a:solidFill>
                  <a:schemeClr val="tx1"/>
                </a:solidFill>
              </a:rPr>
              <a:t>mApp</a:t>
            </a:r>
            <a:r>
              <a:rPr lang="en-US" sz="2400" dirty="0">
                <a:solidFill>
                  <a:schemeClr val="tx1"/>
                </a:solidFill>
              </a:rPr>
              <a:t> providing an </a:t>
            </a:r>
            <a:r>
              <a:rPr lang="en-US" sz="2400" dirty="0" err="1">
                <a:solidFill>
                  <a:schemeClr val="tx1"/>
                </a:solidFill>
              </a:rPr>
              <a:t>dCommerce</a:t>
            </a:r>
            <a:r>
              <a:rPr lang="en-US" sz="2400" dirty="0">
                <a:solidFill>
                  <a:schemeClr val="tx1"/>
                </a:solidFill>
              </a:rPr>
              <a:t> solution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Demonstrated a </a:t>
            </a:r>
            <a:r>
              <a:rPr lang="en-US" sz="2400" dirty="0" err="1">
                <a:solidFill>
                  <a:schemeClr val="tx1"/>
                </a:solidFill>
              </a:rPr>
              <a:t>mApp</a:t>
            </a:r>
            <a:r>
              <a:rPr lang="en-US" sz="2400" dirty="0">
                <a:solidFill>
                  <a:schemeClr val="tx1"/>
                </a:solidFill>
              </a:rPr>
              <a:t> utilizing multichain search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Indicated what is coming 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52199D-71D3-7048-8D4E-1F4B8B757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me, myself and I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52199D-71D3-7048-8D4E-1F4B8B757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63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of what will be covered.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52199D-71D3-7048-8D4E-1F4B8B757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97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52199D-71D3-7048-8D4E-1F4B8B757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930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52199D-71D3-7048-8D4E-1F4B8B757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459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52199D-71D3-7048-8D4E-1F4B8B757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84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82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52199D-71D3-7048-8D4E-1F4B8B757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255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52199D-71D3-7048-8D4E-1F4B8B757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71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/>
          <p:cNvSpPr/>
          <p:nvPr userDrawn="1"/>
        </p:nvSpPr>
        <p:spPr>
          <a:xfrm rot="5400000">
            <a:off x="1333550" y="-1333553"/>
            <a:ext cx="3310622" cy="5977728"/>
          </a:xfrm>
          <a:prstGeom prst="rtTriangle">
            <a:avLst/>
          </a:prstGeom>
          <a:solidFill>
            <a:schemeClr val="tx2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89982"/>
            <a:ext cx="6858000" cy="1602042"/>
          </a:xfrm>
        </p:spPr>
        <p:txBody>
          <a:bodyPr anchor="ctr"/>
          <a:lstStyle>
            <a:lvl1pPr algn="ctr">
              <a:defRPr sz="4500" b="1" i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24618"/>
            <a:ext cx="6858000" cy="62865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9" name="Group 98"/>
          <p:cNvGrpSpPr>
            <a:grpSpLocks/>
          </p:cNvGrpSpPr>
          <p:nvPr userDrawn="1"/>
        </p:nvGrpSpPr>
        <p:grpSpPr bwMode="auto">
          <a:xfrm>
            <a:off x="3144043" y="623868"/>
            <a:ext cx="2855913" cy="1143000"/>
            <a:chOff x="2236" y="1071"/>
            <a:chExt cx="1799" cy="720"/>
          </a:xfrm>
        </p:grpSpPr>
        <p:sp>
          <p:nvSpPr>
            <p:cNvPr id="10" name="Freeform 99"/>
            <p:cNvSpPr>
              <a:spLocks noChangeArrowheads="1"/>
            </p:cNvSpPr>
            <p:nvPr/>
          </p:nvSpPr>
          <p:spPr bwMode="auto">
            <a:xfrm>
              <a:off x="3023" y="1329"/>
              <a:ext cx="1012" cy="204"/>
            </a:xfrm>
            <a:custGeom>
              <a:avLst/>
              <a:gdLst>
                <a:gd name="T0" fmla="*/ 4221 w 4467"/>
                <a:gd name="T1" fmla="*/ 882 h 906"/>
                <a:gd name="T2" fmla="*/ 4466 w 4467"/>
                <a:gd name="T3" fmla="*/ 191 h 906"/>
                <a:gd name="T4" fmla="*/ 3787 w 4467"/>
                <a:gd name="T5" fmla="*/ 23 h 906"/>
                <a:gd name="T6" fmla="*/ 4032 w 4467"/>
                <a:gd name="T7" fmla="*/ 191 h 906"/>
                <a:gd name="T8" fmla="*/ 3067 w 4467"/>
                <a:gd name="T9" fmla="*/ 882 h 906"/>
                <a:gd name="T10" fmla="*/ 3070 w 4467"/>
                <a:gd name="T11" fmla="*/ 271 h 906"/>
                <a:gd name="T12" fmla="*/ 3692 w 4467"/>
                <a:gd name="T13" fmla="*/ 882 h 906"/>
                <a:gd name="T14" fmla="*/ 3503 w 4467"/>
                <a:gd name="T15" fmla="*/ 23 h 906"/>
                <a:gd name="T16" fmla="*/ 3500 w 4467"/>
                <a:gd name="T17" fmla="*/ 619 h 906"/>
                <a:gd name="T18" fmla="*/ 2879 w 4467"/>
                <a:gd name="T19" fmla="*/ 23 h 906"/>
                <a:gd name="T20" fmla="*/ 3067 w 4467"/>
                <a:gd name="T21" fmla="*/ 882 h 906"/>
                <a:gd name="T22" fmla="*/ 2230 w 4467"/>
                <a:gd name="T23" fmla="*/ 539 h 906"/>
                <a:gd name="T24" fmla="*/ 2440 w 4467"/>
                <a:gd name="T25" fmla="*/ 539 h 906"/>
                <a:gd name="T26" fmla="*/ 2099 w 4467"/>
                <a:gd name="T27" fmla="*/ 882 h 906"/>
                <a:gd name="T28" fmla="*/ 2504 w 4467"/>
                <a:gd name="T29" fmla="*/ 699 h 906"/>
                <a:gd name="T30" fmla="*/ 2791 w 4467"/>
                <a:gd name="T31" fmla="*/ 882 h 906"/>
                <a:gd name="T32" fmla="*/ 2261 w 4467"/>
                <a:gd name="T33" fmla="*/ 23 h 906"/>
                <a:gd name="T34" fmla="*/ 1615 w 4467"/>
                <a:gd name="T35" fmla="*/ 23 h 906"/>
                <a:gd name="T36" fmla="*/ 1602 w 4467"/>
                <a:gd name="T37" fmla="*/ 618 h 906"/>
                <a:gd name="T38" fmla="*/ 1512 w 4467"/>
                <a:gd name="T39" fmla="*/ 715 h 906"/>
                <a:gd name="T40" fmla="*/ 1373 w 4467"/>
                <a:gd name="T41" fmla="*/ 715 h 906"/>
                <a:gd name="T42" fmla="*/ 1281 w 4467"/>
                <a:gd name="T43" fmla="*/ 618 h 906"/>
                <a:gd name="T44" fmla="*/ 1268 w 4467"/>
                <a:gd name="T45" fmla="*/ 23 h 906"/>
                <a:gd name="T46" fmla="*/ 1079 w 4467"/>
                <a:gd name="T47" fmla="*/ 551 h 906"/>
                <a:gd name="T48" fmla="*/ 1171 w 4467"/>
                <a:gd name="T49" fmla="*/ 804 h 906"/>
                <a:gd name="T50" fmla="*/ 1442 w 4467"/>
                <a:gd name="T51" fmla="*/ 905 h 906"/>
                <a:gd name="T52" fmla="*/ 1711 w 4467"/>
                <a:gd name="T53" fmla="*/ 804 h 906"/>
                <a:gd name="T54" fmla="*/ 1803 w 4467"/>
                <a:gd name="T55" fmla="*/ 551 h 906"/>
                <a:gd name="T56" fmla="*/ 1615 w 4467"/>
                <a:gd name="T57" fmla="*/ 23 h 906"/>
                <a:gd name="T58" fmla="*/ 360 w 4467"/>
                <a:gd name="T59" fmla="*/ 195 h 906"/>
                <a:gd name="T60" fmla="*/ 564 w 4467"/>
                <a:gd name="T61" fmla="*/ 195 h 906"/>
                <a:gd name="T62" fmla="*/ 704 w 4467"/>
                <a:gd name="T63" fmla="*/ 337 h 906"/>
                <a:gd name="T64" fmla="*/ 704 w 4467"/>
                <a:gd name="T65" fmla="*/ 546 h 906"/>
                <a:gd name="T66" fmla="*/ 564 w 4467"/>
                <a:gd name="T67" fmla="*/ 688 h 906"/>
                <a:gd name="T68" fmla="*/ 360 w 4467"/>
                <a:gd name="T69" fmla="*/ 688 h 906"/>
                <a:gd name="T70" fmla="*/ 220 w 4467"/>
                <a:gd name="T71" fmla="*/ 546 h 906"/>
                <a:gd name="T72" fmla="*/ 220 w 4467"/>
                <a:gd name="T73" fmla="*/ 337 h 906"/>
                <a:gd name="T74" fmla="*/ 747 w 4467"/>
                <a:gd name="T75" fmla="*/ 736 h 906"/>
                <a:gd name="T76" fmla="*/ 822 w 4467"/>
                <a:gd name="T77" fmla="*/ 682 h 906"/>
                <a:gd name="T78" fmla="*/ 907 w 4467"/>
                <a:gd name="T79" fmla="*/ 529 h 906"/>
                <a:gd name="T80" fmla="*/ 881 w 4467"/>
                <a:gd name="T81" fmla="*/ 261 h 906"/>
                <a:gd name="T82" fmla="*/ 638 w 4467"/>
                <a:gd name="T83" fmla="*/ 32 h 906"/>
                <a:gd name="T84" fmla="*/ 280 w 4467"/>
                <a:gd name="T85" fmla="*/ 32 h 906"/>
                <a:gd name="T86" fmla="*/ 36 w 4467"/>
                <a:gd name="T87" fmla="*/ 262 h 906"/>
                <a:gd name="T88" fmla="*/ 35 w 4467"/>
                <a:gd name="T89" fmla="*/ 625 h 906"/>
                <a:gd name="T90" fmla="*/ 280 w 4467"/>
                <a:gd name="T91" fmla="*/ 850 h 906"/>
                <a:gd name="T92" fmla="*/ 986 w 4467"/>
                <a:gd name="T93" fmla="*/ 879 h 906"/>
                <a:gd name="T94" fmla="*/ 747 w 4467"/>
                <a:gd name="T95" fmla="*/ 736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67" h="906">
                  <a:moveTo>
                    <a:pt x="4032" y="882"/>
                  </a:moveTo>
                  <a:lnTo>
                    <a:pt x="4221" y="882"/>
                  </a:lnTo>
                  <a:lnTo>
                    <a:pt x="4221" y="191"/>
                  </a:lnTo>
                  <a:lnTo>
                    <a:pt x="4466" y="191"/>
                  </a:lnTo>
                  <a:lnTo>
                    <a:pt x="4466" y="23"/>
                  </a:lnTo>
                  <a:lnTo>
                    <a:pt x="3787" y="23"/>
                  </a:lnTo>
                  <a:lnTo>
                    <a:pt x="3787" y="191"/>
                  </a:lnTo>
                  <a:lnTo>
                    <a:pt x="4032" y="191"/>
                  </a:lnTo>
                  <a:lnTo>
                    <a:pt x="4032" y="882"/>
                  </a:lnTo>
                  <a:close/>
                  <a:moveTo>
                    <a:pt x="3067" y="882"/>
                  </a:moveTo>
                  <a:lnTo>
                    <a:pt x="3067" y="271"/>
                  </a:lnTo>
                  <a:lnTo>
                    <a:pt x="3070" y="271"/>
                  </a:lnTo>
                  <a:lnTo>
                    <a:pt x="3444" y="882"/>
                  </a:lnTo>
                  <a:lnTo>
                    <a:pt x="3692" y="882"/>
                  </a:lnTo>
                  <a:lnTo>
                    <a:pt x="3692" y="23"/>
                  </a:lnTo>
                  <a:lnTo>
                    <a:pt x="3503" y="23"/>
                  </a:lnTo>
                  <a:lnTo>
                    <a:pt x="3503" y="619"/>
                  </a:lnTo>
                  <a:lnTo>
                    <a:pt x="3500" y="619"/>
                  </a:lnTo>
                  <a:lnTo>
                    <a:pt x="3135" y="23"/>
                  </a:lnTo>
                  <a:lnTo>
                    <a:pt x="2879" y="23"/>
                  </a:lnTo>
                  <a:lnTo>
                    <a:pt x="2879" y="882"/>
                  </a:lnTo>
                  <a:lnTo>
                    <a:pt x="3067" y="882"/>
                  </a:lnTo>
                  <a:close/>
                  <a:moveTo>
                    <a:pt x="2440" y="539"/>
                  </a:moveTo>
                  <a:lnTo>
                    <a:pt x="2230" y="539"/>
                  </a:lnTo>
                  <a:lnTo>
                    <a:pt x="2335" y="272"/>
                  </a:lnTo>
                  <a:lnTo>
                    <a:pt x="2440" y="539"/>
                  </a:lnTo>
                  <a:close/>
                  <a:moveTo>
                    <a:pt x="1891" y="882"/>
                  </a:moveTo>
                  <a:lnTo>
                    <a:pt x="2099" y="882"/>
                  </a:lnTo>
                  <a:lnTo>
                    <a:pt x="2171" y="699"/>
                  </a:lnTo>
                  <a:lnTo>
                    <a:pt x="2504" y="699"/>
                  </a:lnTo>
                  <a:lnTo>
                    <a:pt x="2579" y="882"/>
                  </a:lnTo>
                  <a:lnTo>
                    <a:pt x="2791" y="882"/>
                  </a:lnTo>
                  <a:lnTo>
                    <a:pt x="2418" y="23"/>
                  </a:lnTo>
                  <a:lnTo>
                    <a:pt x="2261" y="23"/>
                  </a:lnTo>
                  <a:lnTo>
                    <a:pt x="1891" y="882"/>
                  </a:lnTo>
                  <a:close/>
                  <a:moveTo>
                    <a:pt x="1615" y="23"/>
                  </a:moveTo>
                  <a:lnTo>
                    <a:pt x="1615" y="543"/>
                  </a:lnTo>
                  <a:cubicBezTo>
                    <a:pt x="1615" y="570"/>
                    <a:pt x="1611" y="594"/>
                    <a:pt x="1602" y="618"/>
                  </a:cubicBezTo>
                  <a:cubicBezTo>
                    <a:pt x="1593" y="641"/>
                    <a:pt x="1582" y="660"/>
                    <a:pt x="1566" y="676"/>
                  </a:cubicBezTo>
                  <a:cubicBezTo>
                    <a:pt x="1550" y="692"/>
                    <a:pt x="1532" y="705"/>
                    <a:pt x="1512" y="715"/>
                  </a:cubicBezTo>
                  <a:cubicBezTo>
                    <a:pt x="1491" y="724"/>
                    <a:pt x="1468" y="730"/>
                    <a:pt x="1443" y="730"/>
                  </a:cubicBezTo>
                  <a:cubicBezTo>
                    <a:pt x="1418" y="730"/>
                    <a:pt x="1395" y="726"/>
                    <a:pt x="1373" y="715"/>
                  </a:cubicBezTo>
                  <a:cubicBezTo>
                    <a:pt x="1351" y="707"/>
                    <a:pt x="1334" y="694"/>
                    <a:pt x="1318" y="676"/>
                  </a:cubicBezTo>
                  <a:cubicBezTo>
                    <a:pt x="1302" y="660"/>
                    <a:pt x="1290" y="640"/>
                    <a:pt x="1281" y="618"/>
                  </a:cubicBezTo>
                  <a:cubicBezTo>
                    <a:pt x="1273" y="594"/>
                    <a:pt x="1268" y="571"/>
                    <a:pt x="1268" y="543"/>
                  </a:cubicBezTo>
                  <a:lnTo>
                    <a:pt x="1268" y="23"/>
                  </a:lnTo>
                  <a:lnTo>
                    <a:pt x="1079" y="23"/>
                  </a:lnTo>
                  <a:lnTo>
                    <a:pt x="1079" y="551"/>
                  </a:lnTo>
                  <a:cubicBezTo>
                    <a:pt x="1079" y="602"/>
                    <a:pt x="1086" y="648"/>
                    <a:pt x="1102" y="692"/>
                  </a:cubicBezTo>
                  <a:cubicBezTo>
                    <a:pt x="1118" y="734"/>
                    <a:pt x="1141" y="772"/>
                    <a:pt x="1171" y="804"/>
                  </a:cubicBezTo>
                  <a:cubicBezTo>
                    <a:pt x="1202" y="836"/>
                    <a:pt x="1239" y="861"/>
                    <a:pt x="1284" y="879"/>
                  </a:cubicBezTo>
                  <a:cubicBezTo>
                    <a:pt x="1330" y="896"/>
                    <a:pt x="1382" y="905"/>
                    <a:pt x="1442" y="905"/>
                  </a:cubicBezTo>
                  <a:cubicBezTo>
                    <a:pt x="1500" y="905"/>
                    <a:pt x="1553" y="896"/>
                    <a:pt x="1598" y="879"/>
                  </a:cubicBezTo>
                  <a:cubicBezTo>
                    <a:pt x="1643" y="861"/>
                    <a:pt x="1681" y="836"/>
                    <a:pt x="1711" y="804"/>
                  </a:cubicBezTo>
                  <a:cubicBezTo>
                    <a:pt x="1742" y="772"/>
                    <a:pt x="1764" y="736"/>
                    <a:pt x="1780" y="692"/>
                  </a:cubicBezTo>
                  <a:cubicBezTo>
                    <a:pt x="1796" y="650"/>
                    <a:pt x="1803" y="602"/>
                    <a:pt x="1803" y="551"/>
                  </a:cubicBezTo>
                  <a:lnTo>
                    <a:pt x="1803" y="23"/>
                  </a:lnTo>
                  <a:lnTo>
                    <a:pt x="1615" y="23"/>
                  </a:lnTo>
                  <a:close/>
                  <a:moveTo>
                    <a:pt x="277" y="252"/>
                  </a:moveTo>
                  <a:cubicBezTo>
                    <a:pt x="300" y="229"/>
                    <a:pt x="328" y="210"/>
                    <a:pt x="360" y="195"/>
                  </a:cubicBezTo>
                  <a:cubicBezTo>
                    <a:pt x="392" y="182"/>
                    <a:pt x="425" y="175"/>
                    <a:pt x="462" y="175"/>
                  </a:cubicBezTo>
                  <a:cubicBezTo>
                    <a:pt x="498" y="175"/>
                    <a:pt x="532" y="182"/>
                    <a:pt x="564" y="195"/>
                  </a:cubicBezTo>
                  <a:cubicBezTo>
                    <a:pt x="596" y="208"/>
                    <a:pt x="624" y="227"/>
                    <a:pt x="647" y="252"/>
                  </a:cubicBezTo>
                  <a:cubicBezTo>
                    <a:pt x="670" y="275"/>
                    <a:pt x="689" y="304"/>
                    <a:pt x="704" y="337"/>
                  </a:cubicBezTo>
                  <a:cubicBezTo>
                    <a:pt x="717" y="369"/>
                    <a:pt x="724" y="403"/>
                    <a:pt x="724" y="441"/>
                  </a:cubicBezTo>
                  <a:cubicBezTo>
                    <a:pt x="724" y="478"/>
                    <a:pt x="717" y="513"/>
                    <a:pt x="704" y="546"/>
                  </a:cubicBezTo>
                  <a:cubicBezTo>
                    <a:pt x="691" y="578"/>
                    <a:pt x="672" y="606"/>
                    <a:pt x="647" y="631"/>
                  </a:cubicBezTo>
                  <a:cubicBezTo>
                    <a:pt x="624" y="654"/>
                    <a:pt x="596" y="673"/>
                    <a:pt x="564" y="688"/>
                  </a:cubicBezTo>
                  <a:cubicBezTo>
                    <a:pt x="532" y="701"/>
                    <a:pt x="498" y="708"/>
                    <a:pt x="462" y="708"/>
                  </a:cubicBezTo>
                  <a:cubicBezTo>
                    <a:pt x="425" y="708"/>
                    <a:pt x="392" y="701"/>
                    <a:pt x="360" y="688"/>
                  </a:cubicBezTo>
                  <a:cubicBezTo>
                    <a:pt x="328" y="675"/>
                    <a:pt x="300" y="656"/>
                    <a:pt x="277" y="631"/>
                  </a:cubicBezTo>
                  <a:cubicBezTo>
                    <a:pt x="253" y="608"/>
                    <a:pt x="234" y="578"/>
                    <a:pt x="220" y="546"/>
                  </a:cubicBezTo>
                  <a:cubicBezTo>
                    <a:pt x="207" y="514"/>
                    <a:pt x="200" y="479"/>
                    <a:pt x="200" y="441"/>
                  </a:cubicBezTo>
                  <a:cubicBezTo>
                    <a:pt x="198" y="404"/>
                    <a:pt x="205" y="370"/>
                    <a:pt x="220" y="337"/>
                  </a:cubicBezTo>
                  <a:cubicBezTo>
                    <a:pt x="233" y="304"/>
                    <a:pt x="252" y="277"/>
                    <a:pt x="277" y="252"/>
                  </a:cubicBezTo>
                  <a:close/>
                  <a:moveTo>
                    <a:pt x="747" y="736"/>
                  </a:moveTo>
                  <a:lnTo>
                    <a:pt x="747" y="733"/>
                  </a:lnTo>
                  <a:cubicBezTo>
                    <a:pt x="776" y="720"/>
                    <a:pt x="800" y="704"/>
                    <a:pt x="822" y="682"/>
                  </a:cubicBezTo>
                  <a:cubicBezTo>
                    <a:pt x="844" y="662"/>
                    <a:pt x="862" y="638"/>
                    <a:pt x="876" y="612"/>
                  </a:cubicBezTo>
                  <a:cubicBezTo>
                    <a:pt x="889" y="586"/>
                    <a:pt x="901" y="558"/>
                    <a:pt x="907" y="529"/>
                  </a:cubicBezTo>
                  <a:cubicBezTo>
                    <a:pt x="914" y="500"/>
                    <a:pt x="917" y="471"/>
                    <a:pt x="917" y="439"/>
                  </a:cubicBezTo>
                  <a:cubicBezTo>
                    <a:pt x="917" y="374"/>
                    <a:pt x="905" y="315"/>
                    <a:pt x="881" y="261"/>
                  </a:cubicBezTo>
                  <a:cubicBezTo>
                    <a:pt x="857" y="207"/>
                    <a:pt x="824" y="160"/>
                    <a:pt x="783" y="122"/>
                  </a:cubicBezTo>
                  <a:cubicBezTo>
                    <a:pt x="742" y="83"/>
                    <a:pt x="693" y="54"/>
                    <a:pt x="638" y="32"/>
                  </a:cubicBezTo>
                  <a:cubicBezTo>
                    <a:pt x="582" y="10"/>
                    <a:pt x="523" y="0"/>
                    <a:pt x="459" y="0"/>
                  </a:cubicBezTo>
                  <a:cubicBezTo>
                    <a:pt x="395" y="0"/>
                    <a:pt x="335" y="10"/>
                    <a:pt x="280" y="32"/>
                  </a:cubicBezTo>
                  <a:cubicBezTo>
                    <a:pt x="224" y="54"/>
                    <a:pt x="175" y="82"/>
                    <a:pt x="134" y="122"/>
                  </a:cubicBezTo>
                  <a:cubicBezTo>
                    <a:pt x="93" y="161"/>
                    <a:pt x="59" y="208"/>
                    <a:pt x="36" y="262"/>
                  </a:cubicBezTo>
                  <a:cubicBezTo>
                    <a:pt x="12" y="316"/>
                    <a:pt x="0" y="376"/>
                    <a:pt x="0" y="440"/>
                  </a:cubicBezTo>
                  <a:cubicBezTo>
                    <a:pt x="0" y="510"/>
                    <a:pt x="11" y="571"/>
                    <a:pt x="35" y="625"/>
                  </a:cubicBezTo>
                  <a:cubicBezTo>
                    <a:pt x="58" y="679"/>
                    <a:pt x="90" y="726"/>
                    <a:pt x="132" y="764"/>
                  </a:cubicBezTo>
                  <a:cubicBezTo>
                    <a:pt x="173" y="801"/>
                    <a:pt x="223" y="831"/>
                    <a:pt x="280" y="850"/>
                  </a:cubicBezTo>
                  <a:cubicBezTo>
                    <a:pt x="337" y="870"/>
                    <a:pt x="399" y="879"/>
                    <a:pt x="466" y="879"/>
                  </a:cubicBezTo>
                  <a:lnTo>
                    <a:pt x="986" y="879"/>
                  </a:lnTo>
                  <a:lnTo>
                    <a:pt x="986" y="736"/>
                  </a:lnTo>
                  <a:lnTo>
                    <a:pt x="747" y="736"/>
                  </a:lnTo>
                  <a:close/>
                </a:path>
              </a:pathLst>
            </a:custGeom>
            <a:solidFill>
              <a:srgbClr val="2622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00"/>
            <p:cNvSpPr>
              <a:spLocks noChangeArrowheads="1"/>
            </p:cNvSpPr>
            <p:nvPr/>
          </p:nvSpPr>
          <p:spPr bwMode="auto">
            <a:xfrm>
              <a:off x="2704" y="1251"/>
              <a:ext cx="156" cy="270"/>
            </a:xfrm>
            <a:custGeom>
              <a:avLst/>
              <a:gdLst>
                <a:gd name="T0" fmla="*/ 0 w 691"/>
                <a:gd name="T1" fmla="*/ 396 h 1193"/>
                <a:gd name="T2" fmla="*/ 0 w 691"/>
                <a:gd name="T3" fmla="*/ 396 h 1193"/>
                <a:gd name="T4" fmla="*/ 0 w 691"/>
                <a:gd name="T5" fmla="*/ 1192 h 1193"/>
                <a:gd name="T6" fmla="*/ 690 w 691"/>
                <a:gd name="T7" fmla="*/ 794 h 1193"/>
                <a:gd name="T8" fmla="*/ 690 w 691"/>
                <a:gd name="T9" fmla="*/ 794 h 1193"/>
                <a:gd name="T10" fmla="*/ 690 w 691"/>
                <a:gd name="T11" fmla="*/ 0 h 1193"/>
                <a:gd name="T12" fmla="*/ 0 w 691"/>
                <a:gd name="T13" fmla="*/ 396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1" h="1193">
                  <a:moveTo>
                    <a:pt x="0" y="396"/>
                  </a:moveTo>
                  <a:lnTo>
                    <a:pt x="0" y="396"/>
                  </a:lnTo>
                  <a:lnTo>
                    <a:pt x="0" y="1192"/>
                  </a:lnTo>
                  <a:lnTo>
                    <a:pt x="690" y="794"/>
                  </a:lnTo>
                  <a:lnTo>
                    <a:pt x="690" y="794"/>
                  </a:lnTo>
                  <a:lnTo>
                    <a:pt x="690" y="0"/>
                  </a:lnTo>
                  <a:lnTo>
                    <a:pt x="0" y="396"/>
                  </a:lnTo>
                </a:path>
              </a:pathLst>
            </a:custGeom>
            <a:solidFill>
              <a:srgbClr val="9290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 noChangeArrowheads="1"/>
            </p:cNvSpPr>
            <p:nvPr/>
          </p:nvSpPr>
          <p:spPr bwMode="auto">
            <a:xfrm>
              <a:off x="2704" y="1522"/>
              <a:ext cx="156" cy="270"/>
            </a:xfrm>
            <a:custGeom>
              <a:avLst/>
              <a:gdLst>
                <a:gd name="T0" fmla="*/ 690 w 691"/>
                <a:gd name="T1" fmla="*/ 397 h 1193"/>
                <a:gd name="T2" fmla="*/ 690 w 691"/>
                <a:gd name="T3" fmla="*/ 397 h 1193"/>
                <a:gd name="T4" fmla="*/ 0 w 691"/>
                <a:gd name="T5" fmla="*/ 0 h 1193"/>
                <a:gd name="T6" fmla="*/ 0 w 691"/>
                <a:gd name="T7" fmla="*/ 794 h 1193"/>
                <a:gd name="T8" fmla="*/ 0 w 691"/>
                <a:gd name="T9" fmla="*/ 794 h 1193"/>
                <a:gd name="T10" fmla="*/ 690 w 691"/>
                <a:gd name="T11" fmla="*/ 1192 h 1193"/>
                <a:gd name="T12" fmla="*/ 690 w 691"/>
                <a:gd name="T13" fmla="*/ 397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1" h="1193">
                  <a:moveTo>
                    <a:pt x="690" y="397"/>
                  </a:moveTo>
                  <a:lnTo>
                    <a:pt x="690" y="397"/>
                  </a:lnTo>
                  <a:lnTo>
                    <a:pt x="0" y="0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690" y="1192"/>
                  </a:lnTo>
                  <a:lnTo>
                    <a:pt x="690" y="397"/>
                  </a:lnTo>
                </a:path>
              </a:pathLst>
            </a:custGeom>
            <a:solidFill>
              <a:srgbClr val="A2EE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 noChangeArrowheads="1"/>
            </p:cNvSpPr>
            <p:nvPr/>
          </p:nvSpPr>
          <p:spPr bwMode="auto">
            <a:xfrm>
              <a:off x="2236" y="1071"/>
              <a:ext cx="311" cy="270"/>
            </a:xfrm>
            <a:custGeom>
              <a:avLst/>
              <a:gdLst>
                <a:gd name="T0" fmla="*/ 1375 w 1376"/>
                <a:gd name="T1" fmla="*/ 794 h 1193"/>
                <a:gd name="T2" fmla="*/ 1375 w 1376"/>
                <a:gd name="T3" fmla="*/ 794 h 1193"/>
                <a:gd name="T4" fmla="*/ 1375 w 1376"/>
                <a:gd name="T5" fmla="*/ 794 h 1193"/>
                <a:gd name="T6" fmla="*/ 1375 w 1376"/>
                <a:gd name="T7" fmla="*/ 794 h 1193"/>
                <a:gd name="T8" fmla="*/ 1375 w 1376"/>
                <a:gd name="T9" fmla="*/ 0 h 1193"/>
                <a:gd name="T10" fmla="*/ 0 w 1376"/>
                <a:gd name="T11" fmla="*/ 794 h 1193"/>
                <a:gd name="T12" fmla="*/ 687 w 1376"/>
                <a:gd name="T13" fmla="*/ 1192 h 1193"/>
                <a:gd name="T14" fmla="*/ 687 w 1376"/>
                <a:gd name="T15" fmla="*/ 1192 h 1193"/>
                <a:gd name="T16" fmla="*/ 1375 w 1376"/>
                <a:gd name="T17" fmla="*/ 794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6" h="1193">
                  <a:moveTo>
                    <a:pt x="1375" y="794"/>
                  </a:moveTo>
                  <a:lnTo>
                    <a:pt x="1375" y="794"/>
                  </a:lnTo>
                  <a:lnTo>
                    <a:pt x="1375" y="794"/>
                  </a:lnTo>
                  <a:lnTo>
                    <a:pt x="1375" y="794"/>
                  </a:lnTo>
                  <a:lnTo>
                    <a:pt x="1375" y="0"/>
                  </a:lnTo>
                  <a:lnTo>
                    <a:pt x="0" y="794"/>
                  </a:lnTo>
                  <a:lnTo>
                    <a:pt x="687" y="1192"/>
                  </a:lnTo>
                  <a:lnTo>
                    <a:pt x="687" y="1192"/>
                  </a:lnTo>
                  <a:lnTo>
                    <a:pt x="1375" y="794"/>
                  </a:lnTo>
                </a:path>
              </a:pathLst>
            </a:custGeom>
            <a:solidFill>
              <a:srgbClr val="46DD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 noChangeArrowheads="1"/>
            </p:cNvSpPr>
            <p:nvPr/>
          </p:nvSpPr>
          <p:spPr bwMode="auto">
            <a:xfrm>
              <a:off x="2236" y="1522"/>
              <a:ext cx="311" cy="270"/>
            </a:xfrm>
            <a:custGeom>
              <a:avLst/>
              <a:gdLst>
                <a:gd name="T0" fmla="*/ 1375 w 1376"/>
                <a:gd name="T1" fmla="*/ 397 h 1193"/>
                <a:gd name="T2" fmla="*/ 687 w 1376"/>
                <a:gd name="T3" fmla="*/ 0 h 1193"/>
                <a:gd name="T4" fmla="*/ 687 w 1376"/>
                <a:gd name="T5" fmla="*/ 0 h 1193"/>
                <a:gd name="T6" fmla="*/ 0 w 1376"/>
                <a:gd name="T7" fmla="*/ 397 h 1193"/>
                <a:gd name="T8" fmla="*/ 687 w 1376"/>
                <a:gd name="T9" fmla="*/ 794 h 1193"/>
                <a:gd name="T10" fmla="*/ 687 w 1376"/>
                <a:gd name="T11" fmla="*/ 794 h 1193"/>
                <a:gd name="T12" fmla="*/ 687 w 1376"/>
                <a:gd name="T13" fmla="*/ 794 h 1193"/>
                <a:gd name="T14" fmla="*/ 687 w 1376"/>
                <a:gd name="T15" fmla="*/ 794 h 1193"/>
                <a:gd name="T16" fmla="*/ 1375 w 1376"/>
                <a:gd name="T17" fmla="*/ 1192 h 1193"/>
                <a:gd name="T18" fmla="*/ 1375 w 1376"/>
                <a:gd name="T19" fmla="*/ 397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6" h="1193">
                  <a:moveTo>
                    <a:pt x="1375" y="397"/>
                  </a:moveTo>
                  <a:lnTo>
                    <a:pt x="687" y="0"/>
                  </a:lnTo>
                  <a:lnTo>
                    <a:pt x="687" y="0"/>
                  </a:lnTo>
                  <a:lnTo>
                    <a:pt x="0" y="397"/>
                  </a:lnTo>
                  <a:lnTo>
                    <a:pt x="687" y="794"/>
                  </a:lnTo>
                  <a:lnTo>
                    <a:pt x="687" y="794"/>
                  </a:lnTo>
                  <a:lnTo>
                    <a:pt x="687" y="794"/>
                  </a:lnTo>
                  <a:lnTo>
                    <a:pt x="687" y="794"/>
                  </a:lnTo>
                  <a:lnTo>
                    <a:pt x="1375" y="1192"/>
                  </a:lnTo>
                  <a:lnTo>
                    <a:pt x="1375" y="397"/>
                  </a:lnTo>
                </a:path>
              </a:pathLst>
            </a:custGeom>
            <a:solidFill>
              <a:srgbClr val="2622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 noChangeArrowheads="1"/>
            </p:cNvSpPr>
            <p:nvPr/>
          </p:nvSpPr>
          <p:spPr bwMode="auto">
            <a:xfrm>
              <a:off x="2236" y="1251"/>
              <a:ext cx="155" cy="360"/>
            </a:xfrm>
            <a:custGeom>
              <a:avLst/>
              <a:gdLst>
                <a:gd name="T0" fmla="*/ 0 w 688"/>
                <a:gd name="T1" fmla="*/ 0 h 1590"/>
                <a:gd name="T2" fmla="*/ 0 w 688"/>
                <a:gd name="T3" fmla="*/ 794 h 1590"/>
                <a:gd name="T4" fmla="*/ 0 w 688"/>
                <a:gd name="T5" fmla="*/ 794 h 1590"/>
                <a:gd name="T6" fmla="*/ 0 w 688"/>
                <a:gd name="T7" fmla="*/ 1589 h 1590"/>
                <a:gd name="T8" fmla="*/ 687 w 688"/>
                <a:gd name="T9" fmla="*/ 1192 h 1590"/>
                <a:gd name="T10" fmla="*/ 687 w 688"/>
                <a:gd name="T11" fmla="*/ 1192 h 1590"/>
                <a:gd name="T12" fmla="*/ 687 w 688"/>
                <a:gd name="T13" fmla="*/ 396 h 1590"/>
                <a:gd name="T14" fmla="*/ 0 w 688"/>
                <a:gd name="T15" fmla="*/ 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8" h="1590">
                  <a:moveTo>
                    <a:pt x="0" y="0"/>
                  </a:moveTo>
                  <a:lnTo>
                    <a:pt x="0" y="794"/>
                  </a:lnTo>
                  <a:lnTo>
                    <a:pt x="0" y="794"/>
                  </a:lnTo>
                  <a:lnTo>
                    <a:pt x="0" y="1589"/>
                  </a:lnTo>
                  <a:lnTo>
                    <a:pt x="687" y="1192"/>
                  </a:lnTo>
                  <a:lnTo>
                    <a:pt x="687" y="1192"/>
                  </a:lnTo>
                  <a:lnTo>
                    <a:pt x="687" y="396"/>
                  </a:lnTo>
                  <a:lnTo>
                    <a:pt x="0" y="0"/>
                  </a:lnTo>
                </a:path>
              </a:pathLst>
            </a:custGeom>
            <a:solidFill>
              <a:srgbClr val="9290B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05"/>
            <p:cNvSpPr>
              <a:spLocks noChangeArrowheads="1"/>
            </p:cNvSpPr>
            <p:nvPr/>
          </p:nvSpPr>
          <p:spPr bwMode="auto">
            <a:xfrm>
              <a:off x="2548" y="1522"/>
              <a:ext cx="155" cy="270"/>
            </a:xfrm>
            <a:custGeom>
              <a:avLst/>
              <a:gdLst>
                <a:gd name="T0" fmla="*/ 688 w 689"/>
                <a:gd name="T1" fmla="*/ 0 h 1193"/>
                <a:gd name="T2" fmla="*/ 0 w 689"/>
                <a:gd name="T3" fmla="*/ 397 h 1193"/>
                <a:gd name="T4" fmla="*/ 0 w 689"/>
                <a:gd name="T5" fmla="*/ 397 h 1193"/>
                <a:gd name="T6" fmla="*/ 0 w 689"/>
                <a:gd name="T7" fmla="*/ 1192 h 1193"/>
                <a:gd name="T8" fmla="*/ 688 w 689"/>
                <a:gd name="T9" fmla="*/ 794 h 1193"/>
                <a:gd name="T10" fmla="*/ 688 w 689"/>
                <a:gd name="T11" fmla="*/ 794 h 1193"/>
                <a:gd name="T12" fmla="*/ 688 w 689"/>
                <a:gd name="T13" fmla="*/ 0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193">
                  <a:moveTo>
                    <a:pt x="688" y="0"/>
                  </a:moveTo>
                  <a:lnTo>
                    <a:pt x="0" y="397"/>
                  </a:lnTo>
                  <a:lnTo>
                    <a:pt x="0" y="397"/>
                  </a:lnTo>
                  <a:lnTo>
                    <a:pt x="0" y="1192"/>
                  </a:lnTo>
                  <a:lnTo>
                    <a:pt x="688" y="794"/>
                  </a:lnTo>
                  <a:lnTo>
                    <a:pt x="688" y="794"/>
                  </a:lnTo>
                  <a:lnTo>
                    <a:pt x="688" y="0"/>
                  </a:lnTo>
                </a:path>
              </a:pathLst>
            </a:custGeom>
            <a:solidFill>
              <a:srgbClr val="46DD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06"/>
            <p:cNvSpPr>
              <a:spLocks noChangeArrowheads="1"/>
            </p:cNvSpPr>
            <p:nvPr/>
          </p:nvSpPr>
          <p:spPr bwMode="auto">
            <a:xfrm>
              <a:off x="2548" y="1071"/>
              <a:ext cx="312" cy="269"/>
            </a:xfrm>
            <a:custGeom>
              <a:avLst/>
              <a:gdLst>
                <a:gd name="T0" fmla="*/ 688 w 1379"/>
                <a:gd name="T1" fmla="*/ 1190 h 1191"/>
                <a:gd name="T2" fmla="*/ 1378 w 1379"/>
                <a:gd name="T3" fmla="*/ 794 h 1191"/>
                <a:gd name="T4" fmla="*/ 688 w 1379"/>
                <a:gd name="T5" fmla="*/ 396 h 1191"/>
                <a:gd name="T6" fmla="*/ 688 w 1379"/>
                <a:gd name="T7" fmla="*/ 396 h 1191"/>
                <a:gd name="T8" fmla="*/ 688 w 1379"/>
                <a:gd name="T9" fmla="*/ 396 h 1191"/>
                <a:gd name="T10" fmla="*/ 688 w 1379"/>
                <a:gd name="T11" fmla="*/ 396 h 1191"/>
                <a:gd name="T12" fmla="*/ 688 w 1379"/>
                <a:gd name="T13" fmla="*/ 396 h 1191"/>
                <a:gd name="T14" fmla="*/ 688 w 1379"/>
                <a:gd name="T15" fmla="*/ 396 h 1191"/>
                <a:gd name="T16" fmla="*/ 0 w 1379"/>
                <a:gd name="T17" fmla="*/ 0 h 1191"/>
                <a:gd name="T18" fmla="*/ 0 w 1379"/>
                <a:gd name="T19" fmla="*/ 794 h 1191"/>
                <a:gd name="T20" fmla="*/ 0 w 1379"/>
                <a:gd name="T21" fmla="*/ 794 h 1191"/>
                <a:gd name="T22" fmla="*/ 688 w 1379"/>
                <a:gd name="T23" fmla="*/ 119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9" h="1191">
                  <a:moveTo>
                    <a:pt x="688" y="1190"/>
                  </a:moveTo>
                  <a:lnTo>
                    <a:pt x="1378" y="794"/>
                  </a:lnTo>
                  <a:lnTo>
                    <a:pt x="688" y="396"/>
                  </a:lnTo>
                  <a:lnTo>
                    <a:pt x="688" y="396"/>
                  </a:lnTo>
                  <a:lnTo>
                    <a:pt x="688" y="396"/>
                  </a:lnTo>
                  <a:lnTo>
                    <a:pt x="688" y="396"/>
                  </a:lnTo>
                  <a:lnTo>
                    <a:pt x="688" y="396"/>
                  </a:lnTo>
                  <a:lnTo>
                    <a:pt x="688" y="396"/>
                  </a:lnTo>
                  <a:lnTo>
                    <a:pt x="0" y="0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688" y="1190"/>
                  </a:lnTo>
                </a:path>
              </a:pathLst>
            </a:custGeom>
            <a:solidFill>
              <a:srgbClr val="2622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8"/>
            <a:ext cx="9141779" cy="5140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970" y="1970329"/>
            <a:ext cx="2466810" cy="31731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94074" y="508531"/>
            <a:ext cx="5379535" cy="111655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394075" y="1782717"/>
            <a:ext cx="5380038" cy="2300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278220" y="509252"/>
            <a:ext cx="2976562" cy="35734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68913" y="2707483"/>
            <a:ext cx="7643814" cy="171211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69019" y="1419442"/>
            <a:ext cx="7643100" cy="1116553"/>
          </a:xfrm>
        </p:spPr>
        <p:txBody>
          <a:bodyPr anchor="b"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819" b="-13215"/>
          <a:stretch/>
        </p:blipFill>
        <p:spPr>
          <a:xfrm>
            <a:off x="0" y="0"/>
            <a:ext cx="4776827" cy="53125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68913" y="2707483"/>
            <a:ext cx="7643814" cy="171211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69019" y="1419442"/>
            <a:ext cx="7643100" cy="1116553"/>
          </a:xfrm>
        </p:spPr>
        <p:txBody>
          <a:bodyPr anchor="b"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791457" y="0"/>
            <a:ext cx="4352543" cy="2465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023" y="1136073"/>
            <a:ext cx="3420596" cy="120015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4516582" cy="5143500"/>
          </a:xfrm>
        </p:spPr>
        <p:txBody>
          <a:bodyPr anchor="ctr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93023" y="2457450"/>
            <a:ext cx="3420596" cy="158115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023" y="1136072"/>
            <a:ext cx="3420596" cy="2957945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4516582" cy="5143500"/>
          </a:xfrm>
        </p:spPr>
        <p:txBody>
          <a:bodyPr anchor="ctr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3114092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id-ID" sz="1013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646737" y="205156"/>
            <a:ext cx="346436" cy="2757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id-ID" sz="1013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646737" y="480893"/>
            <a:ext cx="346436" cy="342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id-ID" sz="1013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629036" y="228849"/>
            <a:ext cx="381835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14350"/>
            <a:fld id="{260E2A6B-A809-4840-BF14-8648BC0BDF87}" type="slidenum">
              <a:rPr lang="id-ID" sz="788" b="1" smtClean="0">
                <a:solidFill>
                  <a:prstClr val="white"/>
                </a:solidFill>
              </a:rPr>
              <a:pPr algn="ctr" defTabSz="514350"/>
              <a:t>‹#›</a:t>
            </a:fld>
            <a:endParaRPr lang="id-ID" sz="788" dirty="0">
              <a:solidFill>
                <a:prstClr val="white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49303" y="690944"/>
            <a:ext cx="1245394" cy="124420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60564" y="4806993"/>
            <a:ext cx="168062" cy="165867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14350"/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14350"/>
              <a:endParaRPr lang="id-ID" sz="1013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700282" y="4806993"/>
            <a:ext cx="168062" cy="165867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14350"/>
              <a:endParaRPr lang="id-ID" sz="1013">
                <a:solidFill>
                  <a:prstClr val="black"/>
                </a:solidFill>
              </a:endParaRPr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14350"/>
              <a:endParaRPr lang="id-ID" sz="1013">
                <a:solidFill>
                  <a:prstClr val="black"/>
                </a:solidFill>
              </a:endParaRPr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414532" y="4892013"/>
            <a:ext cx="285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01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970" y="1970329"/>
            <a:ext cx="2466810" cy="317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9141779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166275" y="724034"/>
            <a:ext cx="2811450" cy="1125547"/>
            <a:chOff x="2282825" y="2676525"/>
            <a:chExt cx="5535613" cy="2216150"/>
          </a:xfrm>
          <a:solidFill>
            <a:schemeClr val="tx1"/>
          </a:solidFill>
        </p:grpSpPr>
        <p:sp>
          <p:nvSpPr>
            <p:cNvPr id="13" name="Freeform 1"/>
            <p:cNvSpPr>
              <a:spLocks noChangeArrowheads="1"/>
            </p:cNvSpPr>
            <p:nvPr/>
          </p:nvSpPr>
          <p:spPr bwMode="auto">
            <a:xfrm>
              <a:off x="4703763" y="3470275"/>
              <a:ext cx="3114675" cy="630238"/>
            </a:xfrm>
            <a:custGeom>
              <a:avLst/>
              <a:gdLst>
                <a:gd name="T0" fmla="*/ 8174 w 8650"/>
                <a:gd name="T1" fmla="*/ 370 h 1752"/>
                <a:gd name="T2" fmla="*/ 8649 w 8650"/>
                <a:gd name="T3" fmla="*/ 45 h 1752"/>
                <a:gd name="T4" fmla="*/ 7333 w 8650"/>
                <a:gd name="T5" fmla="*/ 370 h 1752"/>
                <a:gd name="T6" fmla="*/ 7808 w 8650"/>
                <a:gd name="T7" fmla="*/ 1706 h 1752"/>
                <a:gd name="T8" fmla="*/ 5939 w 8650"/>
                <a:gd name="T9" fmla="*/ 1706 h 1752"/>
                <a:gd name="T10" fmla="*/ 5945 w 8650"/>
                <a:gd name="T11" fmla="*/ 525 h 1752"/>
                <a:gd name="T12" fmla="*/ 7150 w 8650"/>
                <a:gd name="T13" fmla="*/ 1706 h 1752"/>
                <a:gd name="T14" fmla="*/ 6783 w 8650"/>
                <a:gd name="T15" fmla="*/ 45 h 1752"/>
                <a:gd name="T16" fmla="*/ 6777 w 8650"/>
                <a:gd name="T17" fmla="*/ 1198 h 1752"/>
                <a:gd name="T18" fmla="*/ 5575 w 8650"/>
                <a:gd name="T19" fmla="*/ 45 h 1752"/>
                <a:gd name="T20" fmla="*/ 5939 w 8650"/>
                <a:gd name="T21" fmla="*/ 1706 h 1752"/>
                <a:gd name="T22" fmla="*/ 4319 w 8650"/>
                <a:gd name="T23" fmla="*/ 1043 h 1752"/>
                <a:gd name="T24" fmla="*/ 4726 w 8650"/>
                <a:gd name="T25" fmla="*/ 1043 h 1752"/>
                <a:gd name="T26" fmla="*/ 4065 w 8650"/>
                <a:gd name="T27" fmla="*/ 1706 h 1752"/>
                <a:gd name="T28" fmla="*/ 4850 w 8650"/>
                <a:gd name="T29" fmla="*/ 1354 h 1752"/>
                <a:gd name="T30" fmla="*/ 5406 w 8650"/>
                <a:gd name="T31" fmla="*/ 1706 h 1752"/>
                <a:gd name="T32" fmla="*/ 4379 w 8650"/>
                <a:gd name="T33" fmla="*/ 45 h 1752"/>
                <a:gd name="T34" fmla="*/ 3129 w 8650"/>
                <a:gd name="T35" fmla="*/ 45 h 1752"/>
                <a:gd name="T36" fmla="*/ 3103 w 8650"/>
                <a:gd name="T37" fmla="*/ 1196 h 1752"/>
                <a:gd name="T38" fmla="*/ 2928 w 8650"/>
                <a:gd name="T39" fmla="*/ 1385 h 1752"/>
                <a:gd name="T40" fmla="*/ 2660 w 8650"/>
                <a:gd name="T41" fmla="*/ 1385 h 1752"/>
                <a:gd name="T42" fmla="*/ 2482 w 8650"/>
                <a:gd name="T43" fmla="*/ 1196 h 1752"/>
                <a:gd name="T44" fmla="*/ 2457 w 8650"/>
                <a:gd name="T45" fmla="*/ 45 h 1752"/>
                <a:gd name="T46" fmla="*/ 2090 w 8650"/>
                <a:gd name="T47" fmla="*/ 1066 h 1752"/>
                <a:gd name="T48" fmla="*/ 2268 w 8650"/>
                <a:gd name="T49" fmla="*/ 1557 h 1752"/>
                <a:gd name="T50" fmla="*/ 2793 w 8650"/>
                <a:gd name="T51" fmla="*/ 1751 h 1752"/>
                <a:gd name="T52" fmla="*/ 3315 w 8650"/>
                <a:gd name="T53" fmla="*/ 1557 h 1752"/>
                <a:gd name="T54" fmla="*/ 3493 w 8650"/>
                <a:gd name="T55" fmla="*/ 1066 h 1752"/>
                <a:gd name="T56" fmla="*/ 3129 w 8650"/>
                <a:gd name="T57" fmla="*/ 45 h 1752"/>
                <a:gd name="T58" fmla="*/ 697 w 8650"/>
                <a:gd name="T59" fmla="*/ 378 h 1752"/>
                <a:gd name="T60" fmla="*/ 1091 w 8650"/>
                <a:gd name="T61" fmla="*/ 378 h 1752"/>
                <a:gd name="T62" fmla="*/ 1362 w 8650"/>
                <a:gd name="T63" fmla="*/ 652 h 1752"/>
                <a:gd name="T64" fmla="*/ 1362 w 8650"/>
                <a:gd name="T65" fmla="*/ 1057 h 1752"/>
                <a:gd name="T66" fmla="*/ 1091 w 8650"/>
                <a:gd name="T67" fmla="*/ 1331 h 1752"/>
                <a:gd name="T68" fmla="*/ 697 w 8650"/>
                <a:gd name="T69" fmla="*/ 1331 h 1752"/>
                <a:gd name="T70" fmla="*/ 426 w 8650"/>
                <a:gd name="T71" fmla="*/ 1057 h 1752"/>
                <a:gd name="T72" fmla="*/ 426 w 8650"/>
                <a:gd name="T73" fmla="*/ 652 h 1752"/>
                <a:gd name="T74" fmla="*/ 1447 w 8650"/>
                <a:gd name="T75" fmla="*/ 1424 h 1752"/>
                <a:gd name="T76" fmla="*/ 1593 w 8650"/>
                <a:gd name="T77" fmla="*/ 1320 h 1752"/>
                <a:gd name="T78" fmla="*/ 1757 w 8650"/>
                <a:gd name="T79" fmla="*/ 1023 h 1752"/>
                <a:gd name="T80" fmla="*/ 1706 w 8650"/>
                <a:gd name="T81" fmla="*/ 505 h 1752"/>
                <a:gd name="T82" fmla="*/ 1235 w 8650"/>
                <a:gd name="T83" fmla="*/ 62 h 1752"/>
                <a:gd name="T84" fmla="*/ 542 w 8650"/>
                <a:gd name="T85" fmla="*/ 62 h 1752"/>
                <a:gd name="T86" fmla="*/ 70 w 8650"/>
                <a:gd name="T87" fmla="*/ 508 h 1752"/>
                <a:gd name="T88" fmla="*/ 68 w 8650"/>
                <a:gd name="T89" fmla="*/ 1210 h 1752"/>
                <a:gd name="T90" fmla="*/ 542 w 8650"/>
                <a:gd name="T91" fmla="*/ 1644 h 1752"/>
                <a:gd name="T92" fmla="*/ 1909 w 8650"/>
                <a:gd name="T93" fmla="*/ 1701 h 1752"/>
                <a:gd name="T94" fmla="*/ 1447 w 8650"/>
                <a:gd name="T95" fmla="*/ 1424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50" h="1752">
                  <a:moveTo>
                    <a:pt x="8174" y="1706"/>
                  </a:moveTo>
                  <a:lnTo>
                    <a:pt x="8174" y="370"/>
                  </a:lnTo>
                  <a:lnTo>
                    <a:pt x="8649" y="370"/>
                  </a:lnTo>
                  <a:lnTo>
                    <a:pt x="8649" y="45"/>
                  </a:lnTo>
                  <a:lnTo>
                    <a:pt x="7333" y="45"/>
                  </a:lnTo>
                  <a:lnTo>
                    <a:pt x="7333" y="370"/>
                  </a:lnTo>
                  <a:lnTo>
                    <a:pt x="7808" y="370"/>
                  </a:lnTo>
                  <a:lnTo>
                    <a:pt x="7808" y="1706"/>
                  </a:lnTo>
                  <a:lnTo>
                    <a:pt x="8174" y="1706"/>
                  </a:lnTo>
                  <a:close/>
                  <a:moveTo>
                    <a:pt x="5939" y="1706"/>
                  </a:moveTo>
                  <a:lnTo>
                    <a:pt x="5939" y="525"/>
                  </a:lnTo>
                  <a:lnTo>
                    <a:pt x="5945" y="525"/>
                  </a:lnTo>
                  <a:lnTo>
                    <a:pt x="6670" y="1706"/>
                  </a:lnTo>
                  <a:lnTo>
                    <a:pt x="7150" y="1706"/>
                  </a:lnTo>
                  <a:lnTo>
                    <a:pt x="7150" y="45"/>
                  </a:lnTo>
                  <a:lnTo>
                    <a:pt x="6783" y="45"/>
                  </a:lnTo>
                  <a:lnTo>
                    <a:pt x="6783" y="1198"/>
                  </a:lnTo>
                  <a:lnTo>
                    <a:pt x="6777" y="1198"/>
                  </a:lnTo>
                  <a:lnTo>
                    <a:pt x="6072" y="45"/>
                  </a:lnTo>
                  <a:lnTo>
                    <a:pt x="5575" y="45"/>
                  </a:lnTo>
                  <a:lnTo>
                    <a:pt x="5575" y="1706"/>
                  </a:lnTo>
                  <a:lnTo>
                    <a:pt x="5939" y="1706"/>
                  </a:lnTo>
                  <a:close/>
                  <a:moveTo>
                    <a:pt x="4726" y="1043"/>
                  </a:moveTo>
                  <a:lnTo>
                    <a:pt x="4319" y="1043"/>
                  </a:lnTo>
                  <a:lnTo>
                    <a:pt x="4523" y="528"/>
                  </a:lnTo>
                  <a:lnTo>
                    <a:pt x="4726" y="1043"/>
                  </a:lnTo>
                  <a:close/>
                  <a:moveTo>
                    <a:pt x="3662" y="1706"/>
                  </a:moveTo>
                  <a:lnTo>
                    <a:pt x="4065" y="1706"/>
                  </a:lnTo>
                  <a:lnTo>
                    <a:pt x="4204" y="1354"/>
                  </a:lnTo>
                  <a:lnTo>
                    <a:pt x="4850" y="1354"/>
                  </a:lnTo>
                  <a:lnTo>
                    <a:pt x="4994" y="1706"/>
                  </a:lnTo>
                  <a:lnTo>
                    <a:pt x="5406" y="1706"/>
                  </a:lnTo>
                  <a:lnTo>
                    <a:pt x="4684" y="45"/>
                  </a:lnTo>
                  <a:lnTo>
                    <a:pt x="4379" y="45"/>
                  </a:lnTo>
                  <a:lnTo>
                    <a:pt x="3662" y="1706"/>
                  </a:lnTo>
                  <a:close/>
                  <a:moveTo>
                    <a:pt x="3129" y="45"/>
                  </a:moveTo>
                  <a:lnTo>
                    <a:pt x="3129" y="1052"/>
                  </a:lnTo>
                  <a:cubicBezTo>
                    <a:pt x="3129" y="1102"/>
                    <a:pt x="3120" y="1150"/>
                    <a:pt x="3103" y="1196"/>
                  </a:cubicBezTo>
                  <a:cubicBezTo>
                    <a:pt x="3086" y="1241"/>
                    <a:pt x="3064" y="1277"/>
                    <a:pt x="3033" y="1308"/>
                  </a:cubicBezTo>
                  <a:cubicBezTo>
                    <a:pt x="3002" y="1339"/>
                    <a:pt x="2968" y="1365"/>
                    <a:pt x="2928" y="1385"/>
                  </a:cubicBezTo>
                  <a:cubicBezTo>
                    <a:pt x="2889" y="1402"/>
                    <a:pt x="2844" y="1413"/>
                    <a:pt x="2796" y="1413"/>
                  </a:cubicBezTo>
                  <a:cubicBezTo>
                    <a:pt x="2748" y="1413"/>
                    <a:pt x="2702" y="1404"/>
                    <a:pt x="2660" y="1385"/>
                  </a:cubicBezTo>
                  <a:cubicBezTo>
                    <a:pt x="2618" y="1368"/>
                    <a:pt x="2584" y="1342"/>
                    <a:pt x="2553" y="1308"/>
                  </a:cubicBezTo>
                  <a:cubicBezTo>
                    <a:pt x="2522" y="1277"/>
                    <a:pt x="2499" y="1238"/>
                    <a:pt x="2482" y="1196"/>
                  </a:cubicBezTo>
                  <a:cubicBezTo>
                    <a:pt x="2465" y="1150"/>
                    <a:pt x="2457" y="1105"/>
                    <a:pt x="2457" y="1052"/>
                  </a:cubicBezTo>
                  <a:lnTo>
                    <a:pt x="2457" y="45"/>
                  </a:lnTo>
                  <a:lnTo>
                    <a:pt x="2090" y="45"/>
                  </a:lnTo>
                  <a:lnTo>
                    <a:pt x="2090" y="1066"/>
                  </a:lnTo>
                  <a:cubicBezTo>
                    <a:pt x="2090" y="1164"/>
                    <a:pt x="2104" y="1255"/>
                    <a:pt x="2135" y="1339"/>
                  </a:cubicBezTo>
                  <a:cubicBezTo>
                    <a:pt x="2166" y="1421"/>
                    <a:pt x="2209" y="1495"/>
                    <a:pt x="2268" y="1557"/>
                  </a:cubicBezTo>
                  <a:cubicBezTo>
                    <a:pt x="2327" y="1619"/>
                    <a:pt x="2401" y="1667"/>
                    <a:pt x="2488" y="1701"/>
                  </a:cubicBezTo>
                  <a:cubicBezTo>
                    <a:pt x="2576" y="1735"/>
                    <a:pt x="2677" y="1751"/>
                    <a:pt x="2793" y="1751"/>
                  </a:cubicBezTo>
                  <a:cubicBezTo>
                    <a:pt x="2906" y="1751"/>
                    <a:pt x="3007" y="1735"/>
                    <a:pt x="3095" y="1701"/>
                  </a:cubicBezTo>
                  <a:cubicBezTo>
                    <a:pt x="3182" y="1667"/>
                    <a:pt x="3256" y="1619"/>
                    <a:pt x="3315" y="1557"/>
                  </a:cubicBezTo>
                  <a:cubicBezTo>
                    <a:pt x="3374" y="1495"/>
                    <a:pt x="3416" y="1424"/>
                    <a:pt x="3447" y="1339"/>
                  </a:cubicBezTo>
                  <a:cubicBezTo>
                    <a:pt x="3479" y="1258"/>
                    <a:pt x="3493" y="1164"/>
                    <a:pt x="3493" y="1066"/>
                  </a:cubicBezTo>
                  <a:lnTo>
                    <a:pt x="3493" y="45"/>
                  </a:lnTo>
                  <a:lnTo>
                    <a:pt x="3129" y="45"/>
                  </a:lnTo>
                  <a:close/>
                  <a:moveTo>
                    <a:pt x="536" y="488"/>
                  </a:moveTo>
                  <a:cubicBezTo>
                    <a:pt x="581" y="443"/>
                    <a:pt x="635" y="406"/>
                    <a:pt x="697" y="378"/>
                  </a:cubicBezTo>
                  <a:cubicBezTo>
                    <a:pt x="759" y="353"/>
                    <a:pt x="824" y="339"/>
                    <a:pt x="895" y="339"/>
                  </a:cubicBezTo>
                  <a:cubicBezTo>
                    <a:pt x="965" y="339"/>
                    <a:pt x="1029" y="352"/>
                    <a:pt x="1091" y="378"/>
                  </a:cubicBezTo>
                  <a:cubicBezTo>
                    <a:pt x="1153" y="403"/>
                    <a:pt x="1207" y="440"/>
                    <a:pt x="1252" y="488"/>
                  </a:cubicBezTo>
                  <a:cubicBezTo>
                    <a:pt x="1297" y="533"/>
                    <a:pt x="1334" y="590"/>
                    <a:pt x="1362" y="652"/>
                  </a:cubicBezTo>
                  <a:cubicBezTo>
                    <a:pt x="1387" y="714"/>
                    <a:pt x="1401" y="782"/>
                    <a:pt x="1401" y="855"/>
                  </a:cubicBezTo>
                  <a:cubicBezTo>
                    <a:pt x="1401" y="927"/>
                    <a:pt x="1387" y="992"/>
                    <a:pt x="1362" y="1057"/>
                  </a:cubicBezTo>
                  <a:cubicBezTo>
                    <a:pt x="1337" y="1119"/>
                    <a:pt x="1300" y="1173"/>
                    <a:pt x="1252" y="1221"/>
                  </a:cubicBezTo>
                  <a:cubicBezTo>
                    <a:pt x="1207" y="1266"/>
                    <a:pt x="1153" y="1303"/>
                    <a:pt x="1091" y="1331"/>
                  </a:cubicBezTo>
                  <a:cubicBezTo>
                    <a:pt x="1029" y="1356"/>
                    <a:pt x="965" y="1371"/>
                    <a:pt x="895" y="1371"/>
                  </a:cubicBezTo>
                  <a:cubicBezTo>
                    <a:pt x="824" y="1371"/>
                    <a:pt x="759" y="1356"/>
                    <a:pt x="697" y="1331"/>
                  </a:cubicBezTo>
                  <a:cubicBezTo>
                    <a:pt x="635" y="1306"/>
                    <a:pt x="581" y="1269"/>
                    <a:pt x="536" y="1221"/>
                  </a:cubicBezTo>
                  <a:cubicBezTo>
                    <a:pt x="491" y="1176"/>
                    <a:pt x="454" y="1119"/>
                    <a:pt x="426" y="1057"/>
                  </a:cubicBezTo>
                  <a:cubicBezTo>
                    <a:pt x="401" y="995"/>
                    <a:pt x="387" y="927"/>
                    <a:pt x="387" y="855"/>
                  </a:cubicBezTo>
                  <a:cubicBezTo>
                    <a:pt x="384" y="782"/>
                    <a:pt x="398" y="717"/>
                    <a:pt x="426" y="652"/>
                  </a:cubicBezTo>
                  <a:cubicBezTo>
                    <a:pt x="451" y="590"/>
                    <a:pt x="488" y="536"/>
                    <a:pt x="536" y="488"/>
                  </a:cubicBezTo>
                  <a:close/>
                  <a:moveTo>
                    <a:pt x="1447" y="1424"/>
                  </a:moveTo>
                  <a:lnTo>
                    <a:pt x="1447" y="1418"/>
                  </a:lnTo>
                  <a:cubicBezTo>
                    <a:pt x="1503" y="1393"/>
                    <a:pt x="1551" y="1362"/>
                    <a:pt x="1593" y="1320"/>
                  </a:cubicBezTo>
                  <a:cubicBezTo>
                    <a:pt x="1636" y="1280"/>
                    <a:pt x="1670" y="1235"/>
                    <a:pt x="1698" y="1184"/>
                  </a:cubicBezTo>
                  <a:cubicBezTo>
                    <a:pt x="1723" y="1133"/>
                    <a:pt x="1743" y="1080"/>
                    <a:pt x="1757" y="1023"/>
                  </a:cubicBezTo>
                  <a:cubicBezTo>
                    <a:pt x="1771" y="967"/>
                    <a:pt x="1777" y="911"/>
                    <a:pt x="1777" y="849"/>
                  </a:cubicBezTo>
                  <a:cubicBezTo>
                    <a:pt x="1777" y="725"/>
                    <a:pt x="1754" y="610"/>
                    <a:pt x="1706" y="505"/>
                  </a:cubicBezTo>
                  <a:cubicBezTo>
                    <a:pt x="1661" y="401"/>
                    <a:pt x="1596" y="310"/>
                    <a:pt x="1517" y="237"/>
                  </a:cubicBezTo>
                  <a:cubicBezTo>
                    <a:pt x="1438" y="161"/>
                    <a:pt x="1342" y="104"/>
                    <a:pt x="1235" y="62"/>
                  </a:cubicBezTo>
                  <a:cubicBezTo>
                    <a:pt x="1128" y="20"/>
                    <a:pt x="1012" y="0"/>
                    <a:pt x="889" y="0"/>
                  </a:cubicBezTo>
                  <a:cubicBezTo>
                    <a:pt x="765" y="0"/>
                    <a:pt x="649" y="20"/>
                    <a:pt x="542" y="62"/>
                  </a:cubicBezTo>
                  <a:cubicBezTo>
                    <a:pt x="435" y="104"/>
                    <a:pt x="339" y="161"/>
                    <a:pt x="260" y="237"/>
                  </a:cubicBezTo>
                  <a:cubicBezTo>
                    <a:pt x="181" y="313"/>
                    <a:pt x="116" y="404"/>
                    <a:pt x="70" y="508"/>
                  </a:cubicBezTo>
                  <a:cubicBezTo>
                    <a:pt x="25" y="612"/>
                    <a:pt x="0" y="728"/>
                    <a:pt x="0" y="852"/>
                  </a:cubicBezTo>
                  <a:cubicBezTo>
                    <a:pt x="0" y="987"/>
                    <a:pt x="22" y="1105"/>
                    <a:pt x="68" y="1210"/>
                  </a:cubicBezTo>
                  <a:cubicBezTo>
                    <a:pt x="113" y="1314"/>
                    <a:pt x="175" y="1404"/>
                    <a:pt x="257" y="1478"/>
                  </a:cubicBezTo>
                  <a:cubicBezTo>
                    <a:pt x="336" y="1551"/>
                    <a:pt x="432" y="1608"/>
                    <a:pt x="542" y="1644"/>
                  </a:cubicBezTo>
                  <a:cubicBezTo>
                    <a:pt x="652" y="1684"/>
                    <a:pt x="773" y="1701"/>
                    <a:pt x="903" y="1701"/>
                  </a:cubicBezTo>
                  <a:lnTo>
                    <a:pt x="1909" y="1701"/>
                  </a:lnTo>
                  <a:lnTo>
                    <a:pt x="1909" y="1424"/>
                  </a:lnTo>
                  <a:lnTo>
                    <a:pt x="1447" y="14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4" name="Freeform 2"/>
            <p:cNvSpPr>
              <a:spLocks noChangeArrowheads="1"/>
            </p:cNvSpPr>
            <p:nvPr/>
          </p:nvSpPr>
          <p:spPr bwMode="auto">
            <a:xfrm>
              <a:off x="2282825" y="2676525"/>
              <a:ext cx="1919288" cy="2216150"/>
            </a:xfrm>
            <a:custGeom>
              <a:avLst/>
              <a:gdLst>
                <a:gd name="T0" fmla="*/ 5331 w 5332"/>
                <a:gd name="T1" fmla="*/ 4616 h 6155"/>
                <a:gd name="T2" fmla="*/ 5331 w 5332"/>
                <a:gd name="T3" fmla="*/ 4616 h 6155"/>
                <a:gd name="T4" fmla="*/ 3999 w 5332"/>
                <a:gd name="T5" fmla="*/ 3846 h 6155"/>
                <a:gd name="T6" fmla="*/ 5331 w 5332"/>
                <a:gd name="T7" fmla="*/ 3076 h 6155"/>
                <a:gd name="T8" fmla="*/ 5331 w 5332"/>
                <a:gd name="T9" fmla="*/ 3076 h 6155"/>
                <a:gd name="T10" fmla="*/ 5331 w 5332"/>
                <a:gd name="T11" fmla="*/ 1538 h 6155"/>
                <a:gd name="T12" fmla="*/ 2664 w 5332"/>
                <a:gd name="T13" fmla="*/ 0 h 6155"/>
                <a:gd name="T14" fmla="*/ 0 w 5332"/>
                <a:gd name="T15" fmla="*/ 1541 h 6155"/>
                <a:gd name="T16" fmla="*/ 0 w 5332"/>
                <a:gd name="T17" fmla="*/ 4616 h 6155"/>
                <a:gd name="T18" fmla="*/ 2667 w 5332"/>
                <a:gd name="T19" fmla="*/ 6154 h 6155"/>
                <a:gd name="T20" fmla="*/ 3999 w 5332"/>
                <a:gd name="T21" fmla="*/ 5384 h 6155"/>
                <a:gd name="T22" fmla="*/ 3999 w 5332"/>
                <a:gd name="T23" fmla="*/ 5384 h 6155"/>
                <a:gd name="T24" fmla="*/ 5331 w 5332"/>
                <a:gd name="T25" fmla="*/ 6154 h 6155"/>
                <a:gd name="T26" fmla="*/ 5331 w 5332"/>
                <a:gd name="T27" fmla="*/ 4616 h 6155"/>
                <a:gd name="T28" fmla="*/ 2664 w 5332"/>
                <a:gd name="T29" fmla="*/ 4616 h 6155"/>
                <a:gd name="T30" fmla="*/ 2664 w 5332"/>
                <a:gd name="T31" fmla="*/ 4616 h 6155"/>
                <a:gd name="T32" fmla="*/ 1332 w 5332"/>
                <a:gd name="T33" fmla="*/ 3846 h 6155"/>
                <a:gd name="T34" fmla="*/ 1332 w 5332"/>
                <a:gd name="T35" fmla="*/ 2309 h 6155"/>
                <a:gd name="T36" fmla="*/ 2664 w 5332"/>
                <a:gd name="T37" fmla="*/ 1538 h 6155"/>
                <a:gd name="T38" fmla="*/ 3996 w 5332"/>
                <a:gd name="T39" fmla="*/ 2309 h 6155"/>
                <a:gd name="T40" fmla="*/ 3996 w 5332"/>
                <a:gd name="T41" fmla="*/ 2309 h 6155"/>
                <a:gd name="T42" fmla="*/ 3996 w 5332"/>
                <a:gd name="T43" fmla="*/ 3846 h 6155"/>
                <a:gd name="T44" fmla="*/ 2664 w 5332"/>
                <a:gd name="T45" fmla="*/ 4616 h 6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2" h="6155">
                  <a:moveTo>
                    <a:pt x="5331" y="4616"/>
                  </a:moveTo>
                  <a:lnTo>
                    <a:pt x="5331" y="4616"/>
                  </a:lnTo>
                  <a:lnTo>
                    <a:pt x="3999" y="3846"/>
                  </a:lnTo>
                  <a:lnTo>
                    <a:pt x="5331" y="3076"/>
                  </a:lnTo>
                  <a:lnTo>
                    <a:pt x="5331" y="3076"/>
                  </a:lnTo>
                  <a:lnTo>
                    <a:pt x="5331" y="1538"/>
                  </a:lnTo>
                  <a:lnTo>
                    <a:pt x="2664" y="0"/>
                  </a:lnTo>
                  <a:lnTo>
                    <a:pt x="0" y="1541"/>
                  </a:lnTo>
                  <a:lnTo>
                    <a:pt x="0" y="4616"/>
                  </a:lnTo>
                  <a:lnTo>
                    <a:pt x="2667" y="6154"/>
                  </a:lnTo>
                  <a:lnTo>
                    <a:pt x="3999" y="5384"/>
                  </a:lnTo>
                  <a:lnTo>
                    <a:pt x="3999" y="5384"/>
                  </a:lnTo>
                  <a:lnTo>
                    <a:pt x="5331" y="6154"/>
                  </a:lnTo>
                  <a:lnTo>
                    <a:pt x="5331" y="4616"/>
                  </a:lnTo>
                  <a:close/>
                  <a:moveTo>
                    <a:pt x="2664" y="4616"/>
                  </a:moveTo>
                  <a:lnTo>
                    <a:pt x="2664" y="4616"/>
                  </a:lnTo>
                  <a:lnTo>
                    <a:pt x="1332" y="3846"/>
                  </a:lnTo>
                  <a:lnTo>
                    <a:pt x="1332" y="2309"/>
                  </a:lnTo>
                  <a:lnTo>
                    <a:pt x="2664" y="1538"/>
                  </a:lnTo>
                  <a:lnTo>
                    <a:pt x="3996" y="2309"/>
                  </a:lnTo>
                  <a:lnTo>
                    <a:pt x="3996" y="2309"/>
                  </a:lnTo>
                  <a:lnTo>
                    <a:pt x="3996" y="3846"/>
                  </a:lnTo>
                  <a:lnTo>
                    <a:pt x="2664" y="46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Triangle 14"/>
          <p:cNvSpPr/>
          <p:nvPr userDrawn="1"/>
        </p:nvSpPr>
        <p:spPr>
          <a:xfrm rot="5400000">
            <a:off x="1333550" y="-1333553"/>
            <a:ext cx="3310622" cy="5977728"/>
          </a:xfrm>
          <a:prstGeom prst="rtTriangle">
            <a:avLst/>
          </a:prstGeom>
          <a:solidFill>
            <a:schemeClr val="tx2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89982"/>
            <a:ext cx="6858000" cy="1602042"/>
          </a:xfrm>
        </p:spPr>
        <p:txBody>
          <a:bodyPr anchor="ctr"/>
          <a:lstStyle>
            <a:lvl1pPr algn="ctr">
              <a:defRPr sz="4500" b="1" i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24618"/>
            <a:ext cx="6858000" cy="62865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Colo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77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49"/>
          <a:stretch/>
        </p:blipFill>
        <p:spPr>
          <a:xfrm>
            <a:off x="0" y="0"/>
            <a:ext cx="5098694" cy="378195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14700"/>
            <a:ext cx="6858000" cy="62865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Freeform 3"/>
          <p:cNvSpPr>
            <a:spLocks noChangeArrowheads="1"/>
          </p:cNvSpPr>
          <p:nvPr userDrawn="1"/>
        </p:nvSpPr>
        <p:spPr bwMode="auto">
          <a:xfrm>
            <a:off x="4271050" y="554183"/>
            <a:ext cx="601900" cy="694996"/>
          </a:xfrm>
          <a:custGeom>
            <a:avLst/>
            <a:gdLst>
              <a:gd name="T0" fmla="*/ 5331 w 5332"/>
              <a:gd name="T1" fmla="*/ 4616 h 6155"/>
              <a:gd name="T2" fmla="*/ 5331 w 5332"/>
              <a:gd name="T3" fmla="*/ 4616 h 6155"/>
              <a:gd name="T4" fmla="*/ 3999 w 5332"/>
              <a:gd name="T5" fmla="*/ 3846 h 6155"/>
              <a:gd name="T6" fmla="*/ 5331 w 5332"/>
              <a:gd name="T7" fmla="*/ 3076 h 6155"/>
              <a:gd name="T8" fmla="*/ 5331 w 5332"/>
              <a:gd name="T9" fmla="*/ 3076 h 6155"/>
              <a:gd name="T10" fmla="*/ 5331 w 5332"/>
              <a:gd name="T11" fmla="*/ 1538 h 6155"/>
              <a:gd name="T12" fmla="*/ 2664 w 5332"/>
              <a:gd name="T13" fmla="*/ 0 h 6155"/>
              <a:gd name="T14" fmla="*/ 0 w 5332"/>
              <a:gd name="T15" fmla="*/ 1541 h 6155"/>
              <a:gd name="T16" fmla="*/ 0 w 5332"/>
              <a:gd name="T17" fmla="*/ 4616 h 6155"/>
              <a:gd name="T18" fmla="*/ 2667 w 5332"/>
              <a:gd name="T19" fmla="*/ 6154 h 6155"/>
              <a:gd name="T20" fmla="*/ 3999 w 5332"/>
              <a:gd name="T21" fmla="*/ 5384 h 6155"/>
              <a:gd name="T22" fmla="*/ 3999 w 5332"/>
              <a:gd name="T23" fmla="*/ 5384 h 6155"/>
              <a:gd name="T24" fmla="*/ 5331 w 5332"/>
              <a:gd name="T25" fmla="*/ 6154 h 6155"/>
              <a:gd name="T26" fmla="*/ 5331 w 5332"/>
              <a:gd name="T27" fmla="*/ 4616 h 6155"/>
              <a:gd name="T28" fmla="*/ 2664 w 5332"/>
              <a:gd name="T29" fmla="*/ 4616 h 6155"/>
              <a:gd name="T30" fmla="*/ 2664 w 5332"/>
              <a:gd name="T31" fmla="*/ 4616 h 6155"/>
              <a:gd name="T32" fmla="*/ 1332 w 5332"/>
              <a:gd name="T33" fmla="*/ 3846 h 6155"/>
              <a:gd name="T34" fmla="*/ 1332 w 5332"/>
              <a:gd name="T35" fmla="*/ 2309 h 6155"/>
              <a:gd name="T36" fmla="*/ 2664 w 5332"/>
              <a:gd name="T37" fmla="*/ 1538 h 6155"/>
              <a:gd name="T38" fmla="*/ 3996 w 5332"/>
              <a:gd name="T39" fmla="*/ 2309 h 6155"/>
              <a:gd name="T40" fmla="*/ 3996 w 5332"/>
              <a:gd name="T41" fmla="*/ 2309 h 6155"/>
              <a:gd name="T42" fmla="*/ 3996 w 5332"/>
              <a:gd name="T43" fmla="*/ 3846 h 6155"/>
              <a:gd name="T44" fmla="*/ 2664 w 5332"/>
              <a:gd name="T45" fmla="*/ 4616 h 6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32" h="6155">
                <a:moveTo>
                  <a:pt x="5331" y="4616"/>
                </a:moveTo>
                <a:lnTo>
                  <a:pt x="5331" y="4616"/>
                </a:lnTo>
                <a:lnTo>
                  <a:pt x="3999" y="3846"/>
                </a:lnTo>
                <a:lnTo>
                  <a:pt x="5331" y="3076"/>
                </a:lnTo>
                <a:lnTo>
                  <a:pt x="5331" y="3076"/>
                </a:lnTo>
                <a:lnTo>
                  <a:pt x="5331" y="1538"/>
                </a:lnTo>
                <a:lnTo>
                  <a:pt x="2664" y="0"/>
                </a:lnTo>
                <a:lnTo>
                  <a:pt x="0" y="1541"/>
                </a:lnTo>
                <a:lnTo>
                  <a:pt x="0" y="4616"/>
                </a:lnTo>
                <a:lnTo>
                  <a:pt x="2667" y="6154"/>
                </a:lnTo>
                <a:lnTo>
                  <a:pt x="3999" y="5384"/>
                </a:lnTo>
                <a:lnTo>
                  <a:pt x="3999" y="5384"/>
                </a:lnTo>
                <a:lnTo>
                  <a:pt x="5331" y="6154"/>
                </a:lnTo>
                <a:lnTo>
                  <a:pt x="5331" y="4616"/>
                </a:lnTo>
                <a:close/>
                <a:moveTo>
                  <a:pt x="2664" y="4616"/>
                </a:moveTo>
                <a:lnTo>
                  <a:pt x="2664" y="4616"/>
                </a:lnTo>
                <a:lnTo>
                  <a:pt x="1332" y="3846"/>
                </a:lnTo>
                <a:lnTo>
                  <a:pt x="1332" y="2309"/>
                </a:lnTo>
                <a:lnTo>
                  <a:pt x="2664" y="1538"/>
                </a:lnTo>
                <a:lnTo>
                  <a:pt x="3996" y="2309"/>
                </a:lnTo>
                <a:lnTo>
                  <a:pt x="3996" y="2309"/>
                </a:lnTo>
                <a:lnTo>
                  <a:pt x="3996" y="3846"/>
                </a:lnTo>
                <a:lnTo>
                  <a:pt x="2664" y="46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ight Triangle 5"/>
          <p:cNvSpPr/>
          <p:nvPr userDrawn="1"/>
        </p:nvSpPr>
        <p:spPr>
          <a:xfrm rot="5400000">
            <a:off x="1386730" y="-1386733"/>
            <a:ext cx="3442645" cy="6216111"/>
          </a:xfrm>
          <a:prstGeom prst="rtTriangle">
            <a:avLst/>
          </a:prstGeom>
          <a:solidFill>
            <a:schemeClr val="tx2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406129"/>
            <a:ext cx="6858000" cy="1790700"/>
          </a:xfrm>
        </p:spPr>
        <p:txBody>
          <a:bodyPr anchor="ctr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560127" y="4662751"/>
            <a:ext cx="353815" cy="273600"/>
          </a:xfrm>
        </p:spPr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43000" y="3314700"/>
            <a:ext cx="6858000" cy="62865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143000" y="1406129"/>
            <a:ext cx="6858000" cy="1790700"/>
          </a:xfrm>
        </p:spPr>
        <p:txBody>
          <a:bodyPr anchor="ctr">
            <a:normAutofit/>
          </a:bodyPr>
          <a:lstStyle>
            <a:lvl1pPr algn="ctr">
              <a:defRPr sz="3600" b="1" i="0">
                <a:solidFill>
                  <a:schemeClr val="accent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49"/>
          <a:stretch/>
        </p:blipFill>
        <p:spPr>
          <a:xfrm>
            <a:off x="0" y="0"/>
            <a:ext cx="5098694" cy="37819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0" y="1369219"/>
            <a:ext cx="8403220" cy="304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Colo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8"/>
            <a:ext cx="9141779" cy="5140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49"/>
          <a:stretch/>
        </p:blipFill>
        <p:spPr>
          <a:xfrm>
            <a:off x="0" y="0"/>
            <a:ext cx="5098694" cy="378195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14700"/>
            <a:ext cx="6858000" cy="62865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Right Triangle 5"/>
          <p:cNvSpPr/>
          <p:nvPr userDrawn="1"/>
        </p:nvSpPr>
        <p:spPr>
          <a:xfrm rot="5400000">
            <a:off x="1317022" y="-1415436"/>
            <a:ext cx="3442645" cy="6216111"/>
          </a:xfrm>
          <a:prstGeom prst="rtTriangle">
            <a:avLst/>
          </a:prstGeom>
          <a:solidFill>
            <a:schemeClr val="tx2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406129"/>
            <a:ext cx="6858000" cy="1790700"/>
          </a:xfrm>
        </p:spPr>
        <p:txBody>
          <a:bodyPr anchor="ctr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>
            <a:grpSpLocks/>
          </p:cNvGrpSpPr>
          <p:nvPr userDrawn="1"/>
        </p:nvGrpSpPr>
        <p:grpSpPr bwMode="auto">
          <a:xfrm>
            <a:off x="4276156" y="535233"/>
            <a:ext cx="591687" cy="682976"/>
            <a:chOff x="996" y="2203"/>
            <a:chExt cx="350" cy="404"/>
          </a:xfrm>
        </p:grpSpPr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259" y="2304"/>
              <a:ext cx="87" cy="151"/>
            </a:xfrm>
            <a:custGeom>
              <a:avLst/>
              <a:gdLst>
                <a:gd name="T0" fmla="*/ 0 w 389"/>
                <a:gd name="T1" fmla="*/ 225 h 671"/>
                <a:gd name="T2" fmla="*/ 0 w 389"/>
                <a:gd name="T3" fmla="*/ 225 h 671"/>
                <a:gd name="T4" fmla="*/ 0 w 389"/>
                <a:gd name="T5" fmla="*/ 670 h 671"/>
                <a:gd name="T6" fmla="*/ 387 w 389"/>
                <a:gd name="T7" fmla="*/ 447 h 671"/>
                <a:gd name="T8" fmla="*/ 388 w 389"/>
                <a:gd name="T9" fmla="*/ 447 h 671"/>
                <a:gd name="T10" fmla="*/ 388 w 389"/>
                <a:gd name="T11" fmla="*/ 0 h 671"/>
                <a:gd name="T12" fmla="*/ 0 w 389"/>
                <a:gd name="T13" fmla="*/ 225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671">
                  <a:moveTo>
                    <a:pt x="0" y="225"/>
                  </a:moveTo>
                  <a:lnTo>
                    <a:pt x="0" y="225"/>
                  </a:lnTo>
                  <a:lnTo>
                    <a:pt x="0" y="670"/>
                  </a:lnTo>
                  <a:lnTo>
                    <a:pt x="387" y="447"/>
                  </a:lnTo>
                  <a:lnTo>
                    <a:pt x="388" y="447"/>
                  </a:lnTo>
                  <a:lnTo>
                    <a:pt x="388" y="0"/>
                  </a:lnTo>
                  <a:lnTo>
                    <a:pt x="0" y="225"/>
                  </a:lnTo>
                </a:path>
              </a:pathLst>
            </a:custGeom>
            <a:solidFill>
              <a:srgbClr val="9290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259" y="2456"/>
              <a:ext cx="87" cy="151"/>
            </a:xfrm>
            <a:custGeom>
              <a:avLst/>
              <a:gdLst>
                <a:gd name="T0" fmla="*/ 0 w 389"/>
                <a:gd name="T1" fmla="*/ 0 h 671"/>
                <a:gd name="T2" fmla="*/ 0 w 389"/>
                <a:gd name="T3" fmla="*/ 447 h 671"/>
                <a:gd name="T4" fmla="*/ 388 w 389"/>
                <a:gd name="T5" fmla="*/ 670 h 671"/>
                <a:gd name="T6" fmla="*/ 388 w 389"/>
                <a:gd name="T7" fmla="*/ 224 h 671"/>
                <a:gd name="T8" fmla="*/ 0 w 389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671">
                  <a:moveTo>
                    <a:pt x="0" y="0"/>
                  </a:moveTo>
                  <a:lnTo>
                    <a:pt x="0" y="447"/>
                  </a:lnTo>
                  <a:lnTo>
                    <a:pt x="388" y="670"/>
                  </a:lnTo>
                  <a:lnTo>
                    <a:pt x="388" y="224"/>
                  </a:lnTo>
                  <a:lnTo>
                    <a:pt x="0" y="0"/>
                  </a:lnTo>
                </a:path>
              </a:pathLst>
            </a:custGeom>
            <a:solidFill>
              <a:srgbClr val="A2EE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996" y="2203"/>
              <a:ext cx="175" cy="151"/>
            </a:xfrm>
            <a:custGeom>
              <a:avLst/>
              <a:gdLst>
                <a:gd name="T0" fmla="*/ 774 w 775"/>
                <a:gd name="T1" fmla="*/ 446 h 672"/>
                <a:gd name="T2" fmla="*/ 774 w 775"/>
                <a:gd name="T3" fmla="*/ 446 h 672"/>
                <a:gd name="T4" fmla="*/ 774 w 775"/>
                <a:gd name="T5" fmla="*/ 446 h 672"/>
                <a:gd name="T6" fmla="*/ 774 w 775"/>
                <a:gd name="T7" fmla="*/ 446 h 672"/>
                <a:gd name="T8" fmla="*/ 774 w 775"/>
                <a:gd name="T9" fmla="*/ 0 h 672"/>
                <a:gd name="T10" fmla="*/ 0 w 775"/>
                <a:gd name="T11" fmla="*/ 448 h 672"/>
                <a:gd name="T12" fmla="*/ 388 w 775"/>
                <a:gd name="T13" fmla="*/ 671 h 672"/>
                <a:gd name="T14" fmla="*/ 388 w 775"/>
                <a:gd name="T15" fmla="*/ 671 h 672"/>
                <a:gd name="T16" fmla="*/ 774 w 775"/>
                <a:gd name="T17" fmla="*/ 44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5" h="672">
                  <a:moveTo>
                    <a:pt x="774" y="446"/>
                  </a:moveTo>
                  <a:lnTo>
                    <a:pt x="774" y="446"/>
                  </a:lnTo>
                  <a:lnTo>
                    <a:pt x="774" y="446"/>
                  </a:lnTo>
                  <a:lnTo>
                    <a:pt x="774" y="446"/>
                  </a:lnTo>
                  <a:lnTo>
                    <a:pt x="774" y="0"/>
                  </a:lnTo>
                  <a:lnTo>
                    <a:pt x="0" y="448"/>
                  </a:lnTo>
                  <a:lnTo>
                    <a:pt x="388" y="671"/>
                  </a:lnTo>
                  <a:lnTo>
                    <a:pt x="388" y="671"/>
                  </a:lnTo>
                  <a:lnTo>
                    <a:pt x="774" y="446"/>
                  </a:lnTo>
                </a:path>
              </a:pathLst>
            </a:custGeom>
            <a:solidFill>
              <a:srgbClr val="46DD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996" y="2456"/>
              <a:ext cx="175" cy="151"/>
            </a:xfrm>
            <a:custGeom>
              <a:avLst/>
              <a:gdLst>
                <a:gd name="T0" fmla="*/ 774 w 775"/>
                <a:gd name="T1" fmla="*/ 224 h 671"/>
                <a:gd name="T2" fmla="*/ 388 w 775"/>
                <a:gd name="T3" fmla="*/ 0 h 671"/>
                <a:gd name="T4" fmla="*/ 388 w 775"/>
                <a:gd name="T5" fmla="*/ 0 h 671"/>
                <a:gd name="T6" fmla="*/ 0 w 775"/>
                <a:gd name="T7" fmla="*/ 224 h 671"/>
                <a:gd name="T8" fmla="*/ 388 w 775"/>
                <a:gd name="T9" fmla="*/ 447 h 671"/>
                <a:gd name="T10" fmla="*/ 388 w 775"/>
                <a:gd name="T11" fmla="*/ 447 h 671"/>
                <a:gd name="T12" fmla="*/ 388 w 775"/>
                <a:gd name="T13" fmla="*/ 447 h 671"/>
                <a:gd name="T14" fmla="*/ 388 w 775"/>
                <a:gd name="T15" fmla="*/ 447 h 671"/>
                <a:gd name="T16" fmla="*/ 774 w 775"/>
                <a:gd name="T17" fmla="*/ 670 h 671"/>
                <a:gd name="T18" fmla="*/ 774 w 775"/>
                <a:gd name="T19" fmla="*/ 224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5" h="671">
                  <a:moveTo>
                    <a:pt x="774" y="224"/>
                  </a:moveTo>
                  <a:lnTo>
                    <a:pt x="388" y="0"/>
                  </a:lnTo>
                  <a:lnTo>
                    <a:pt x="388" y="0"/>
                  </a:lnTo>
                  <a:lnTo>
                    <a:pt x="0" y="224"/>
                  </a:lnTo>
                  <a:lnTo>
                    <a:pt x="388" y="447"/>
                  </a:lnTo>
                  <a:lnTo>
                    <a:pt x="388" y="447"/>
                  </a:lnTo>
                  <a:lnTo>
                    <a:pt x="388" y="447"/>
                  </a:lnTo>
                  <a:lnTo>
                    <a:pt x="388" y="447"/>
                  </a:lnTo>
                  <a:lnTo>
                    <a:pt x="774" y="670"/>
                  </a:lnTo>
                  <a:lnTo>
                    <a:pt x="774" y="224"/>
                  </a:lnTo>
                </a:path>
              </a:pathLst>
            </a:custGeom>
            <a:solidFill>
              <a:srgbClr val="262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96" y="2304"/>
              <a:ext cx="87" cy="202"/>
            </a:xfrm>
            <a:custGeom>
              <a:avLst/>
              <a:gdLst>
                <a:gd name="T0" fmla="*/ 0 w 389"/>
                <a:gd name="T1" fmla="*/ 0 h 895"/>
                <a:gd name="T2" fmla="*/ 0 w 389"/>
                <a:gd name="T3" fmla="*/ 894 h 895"/>
                <a:gd name="T4" fmla="*/ 388 w 389"/>
                <a:gd name="T5" fmla="*/ 670 h 895"/>
                <a:gd name="T6" fmla="*/ 388 w 389"/>
                <a:gd name="T7" fmla="*/ 670 h 895"/>
                <a:gd name="T8" fmla="*/ 388 w 389"/>
                <a:gd name="T9" fmla="*/ 225 h 895"/>
                <a:gd name="T10" fmla="*/ 0 w 389"/>
                <a:gd name="T11" fmla="*/ 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9" h="895">
                  <a:moveTo>
                    <a:pt x="0" y="0"/>
                  </a:moveTo>
                  <a:lnTo>
                    <a:pt x="0" y="894"/>
                  </a:lnTo>
                  <a:lnTo>
                    <a:pt x="388" y="670"/>
                  </a:lnTo>
                  <a:lnTo>
                    <a:pt x="388" y="670"/>
                  </a:lnTo>
                  <a:lnTo>
                    <a:pt x="388" y="225"/>
                  </a:lnTo>
                  <a:lnTo>
                    <a:pt x="0" y="0"/>
                  </a:lnTo>
                </a:path>
              </a:pathLst>
            </a:custGeom>
            <a:solidFill>
              <a:srgbClr val="9290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1172" y="2456"/>
              <a:ext cx="87" cy="151"/>
            </a:xfrm>
            <a:custGeom>
              <a:avLst/>
              <a:gdLst>
                <a:gd name="T0" fmla="*/ 387 w 388"/>
                <a:gd name="T1" fmla="*/ 0 h 671"/>
                <a:gd name="T2" fmla="*/ 0 w 388"/>
                <a:gd name="T3" fmla="*/ 224 h 671"/>
                <a:gd name="T4" fmla="*/ 0 w 388"/>
                <a:gd name="T5" fmla="*/ 224 h 671"/>
                <a:gd name="T6" fmla="*/ 0 w 388"/>
                <a:gd name="T7" fmla="*/ 670 h 671"/>
                <a:gd name="T8" fmla="*/ 387 w 388"/>
                <a:gd name="T9" fmla="*/ 447 h 671"/>
                <a:gd name="T10" fmla="*/ 387 w 388"/>
                <a:gd name="T11" fmla="*/ 447 h 671"/>
                <a:gd name="T12" fmla="*/ 387 w 388"/>
                <a:gd name="T1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8" h="671">
                  <a:moveTo>
                    <a:pt x="387" y="0"/>
                  </a:moveTo>
                  <a:lnTo>
                    <a:pt x="0" y="224"/>
                  </a:lnTo>
                  <a:lnTo>
                    <a:pt x="0" y="224"/>
                  </a:lnTo>
                  <a:lnTo>
                    <a:pt x="0" y="670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0"/>
                  </a:lnTo>
                </a:path>
              </a:pathLst>
            </a:custGeom>
            <a:solidFill>
              <a:srgbClr val="46DD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1172" y="2203"/>
              <a:ext cx="175" cy="151"/>
            </a:xfrm>
            <a:custGeom>
              <a:avLst/>
              <a:gdLst>
                <a:gd name="T0" fmla="*/ 387 w 775"/>
                <a:gd name="T1" fmla="*/ 671 h 672"/>
                <a:gd name="T2" fmla="*/ 774 w 775"/>
                <a:gd name="T3" fmla="*/ 446 h 672"/>
                <a:gd name="T4" fmla="*/ 387 w 775"/>
                <a:gd name="T5" fmla="*/ 223 h 672"/>
                <a:gd name="T6" fmla="*/ 387 w 775"/>
                <a:gd name="T7" fmla="*/ 223 h 672"/>
                <a:gd name="T8" fmla="*/ 387 w 775"/>
                <a:gd name="T9" fmla="*/ 223 h 672"/>
                <a:gd name="T10" fmla="*/ 387 w 775"/>
                <a:gd name="T11" fmla="*/ 223 h 672"/>
                <a:gd name="T12" fmla="*/ 387 w 775"/>
                <a:gd name="T13" fmla="*/ 223 h 672"/>
                <a:gd name="T14" fmla="*/ 387 w 775"/>
                <a:gd name="T15" fmla="*/ 223 h 672"/>
                <a:gd name="T16" fmla="*/ 0 w 775"/>
                <a:gd name="T17" fmla="*/ 0 h 672"/>
                <a:gd name="T18" fmla="*/ 0 w 775"/>
                <a:gd name="T19" fmla="*/ 446 h 672"/>
                <a:gd name="T20" fmla="*/ 0 w 775"/>
                <a:gd name="T21" fmla="*/ 446 h 672"/>
                <a:gd name="T22" fmla="*/ 387 w 775"/>
                <a:gd name="T23" fmla="*/ 671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5" h="672">
                  <a:moveTo>
                    <a:pt x="387" y="671"/>
                  </a:moveTo>
                  <a:lnTo>
                    <a:pt x="774" y="446"/>
                  </a:lnTo>
                  <a:lnTo>
                    <a:pt x="387" y="223"/>
                  </a:lnTo>
                  <a:lnTo>
                    <a:pt x="387" y="223"/>
                  </a:lnTo>
                  <a:lnTo>
                    <a:pt x="387" y="223"/>
                  </a:lnTo>
                  <a:lnTo>
                    <a:pt x="387" y="223"/>
                  </a:lnTo>
                  <a:lnTo>
                    <a:pt x="387" y="223"/>
                  </a:lnTo>
                  <a:lnTo>
                    <a:pt x="387" y="223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387" y="671"/>
                  </a:lnTo>
                </a:path>
              </a:pathLst>
            </a:custGeom>
            <a:solidFill>
              <a:srgbClr val="262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390" y="1369219"/>
            <a:ext cx="4144460" cy="3085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460" cy="3085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394074" y="508531"/>
            <a:ext cx="5379535" cy="111655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3"/>
          </p:nvPr>
        </p:nvSpPr>
        <p:spPr>
          <a:xfrm>
            <a:off x="3394075" y="1782717"/>
            <a:ext cx="5380038" cy="2300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278220" y="509252"/>
            <a:ext cx="2976562" cy="35734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68913" y="2707483"/>
            <a:ext cx="7643814" cy="171211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69019" y="1419442"/>
            <a:ext cx="7643100" cy="1116553"/>
          </a:xfrm>
        </p:spPr>
        <p:txBody>
          <a:bodyPr anchor="b"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819" b="-13215"/>
          <a:stretch/>
        </p:blipFill>
        <p:spPr>
          <a:xfrm>
            <a:off x="0" y="0"/>
            <a:ext cx="4776827" cy="53125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bb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68913" y="2707483"/>
            <a:ext cx="7643814" cy="171211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69019" y="1419442"/>
            <a:ext cx="7643100" cy="1116553"/>
          </a:xfrm>
        </p:spPr>
        <p:txBody>
          <a:bodyPr anchor="b">
            <a:no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791457" y="0"/>
            <a:ext cx="4352543" cy="2465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023" y="1136073"/>
            <a:ext cx="3420596" cy="120015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4516582" cy="5143500"/>
          </a:xfrm>
        </p:spPr>
        <p:txBody>
          <a:bodyPr anchor="ctr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93023" y="2457450"/>
            <a:ext cx="3420596" cy="158115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023" y="1136072"/>
            <a:ext cx="3420596" cy="2957945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4516582" cy="5143500"/>
          </a:xfrm>
        </p:spPr>
        <p:txBody>
          <a:bodyPr anchor="ctr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970" y="1970329"/>
            <a:ext cx="2466810" cy="317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779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166275" y="724034"/>
            <a:ext cx="2811450" cy="1125547"/>
            <a:chOff x="2282825" y="2676525"/>
            <a:chExt cx="5535613" cy="2216150"/>
          </a:xfrm>
        </p:grpSpPr>
        <p:sp>
          <p:nvSpPr>
            <p:cNvPr id="13" name="Freeform 1"/>
            <p:cNvSpPr>
              <a:spLocks noChangeArrowheads="1"/>
            </p:cNvSpPr>
            <p:nvPr/>
          </p:nvSpPr>
          <p:spPr bwMode="auto">
            <a:xfrm>
              <a:off x="4703763" y="3470275"/>
              <a:ext cx="3114675" cy="630238"/>
            </a:xfrm>
            <a:custGeom>
              <a:avLst/>
              <a:gdLst>
                <a:gd name="T0" fmla="*/ 8174 w 8650"/>
                <a:gd name="T1" fmla="*/ 370 h 1752"/>
                <a:gd name="T2" fmla="*/ 8649 w 8650"/>
                <a:gd name="T3" fmla="*/ 45 h 1752"/>
                <a:gd name="T4" fmla="*/ 7333 w 8650"/>
                <a:gd name="T5" fmla="*/ 370 h 1752"/>
                <a:gd name="T6" fmla="*/ 7808 w 8650"/>
                <a:gd name="T7" fmla="*/ 1706 h 1752"/>
                <a:gd name="T8" fmla="*/ 5939 w 8650"/>
                <a:gd name="T9" fmla="*/ 1706 h 1752"/>
                <a:gd name="T10" fmla="*/ 5945 w 8650"/>
                <a:gd name="T11" fmla="*/ 525 h 1752"/>
                <a:gd name="T12" fmla="*/ 7150 w 8650"/>
                <a:gd name="T13" fmla="*/ 1706 h 1752"/>
                <a:gd name="T14" fmla="*/ 6783 w 8650"/>
                <a:gd name="T15" fmla="*/ 45 h 1752"/>
                <a:gd name="T16" fmla="*/ 6777 w 8650"/>
                <a:gd name="T17" fmla="*/ 1198 h 1752"/>
                <a:gd name="T18" fmla="*/ 5575 w 8650"/>
                <a:gd name="T19" fmla="*/ 45 h 1752"/>
                <a:gd name="T20" fmla="*/ 5939 w 8650"/>
                <a:gd name="T21" fmla="*/ 1706 h 1752"/>
                <a:gd name="T22" fmla="*/ 4319 w 8650"/>
                <a:gd name="T23" fmla="*/ 1043 h 1752"/>
                <a:gd name="T24" fmla="*/ 4726 w 8650"/>
                <a:gd name="T25" fmla="*/ 1043 h 1752"/>
                <a:gd name="T26" fmla="*/ 4065 w 8650"/>
                <a:gd name="T27" fmla="*/ 1706 h 1752"/>
                <a:gd name="T28" fmla="*/ 4850 w 8650"/>
                <a:gd name="T29" fmla="*/ 1354 h 1752"/>
                <a:gd name="T30" fmla="*/ 5406 w 8650"/>
                <a:gd name="T31" fmla="*/ 1706 h 1752"/>
                <a:gd name="T32" fmla="*/ 4379 w 8650"/>
                <a:gd name="T33" fmla="*/ 45 h 1752"/>
                <a:gd name="T34" fmla="*/ 3129 w 8650"/>
                <a:gd name="T35" fmla="*/ 45 h 1752"/>
                <a:gd name="T36" fmla="*/ 3103 w 8650"/>
                <a:gd name="T37" fmla="*/ 1196 h 1752"/>
                <a:gd name="T38" fmla="*/ 2928 w 8650"/>
                <a:gd name="T39" fmla="*/ 1385 h 1752"/>
                <a:gd name="T40" fmla="*/ 2660 w 8650"/>
                <a:gd name="T41" fmla="*/ 1385 h 1752"/>
                <a:gd name="T42" fmla="*/ 2482 w 8650"/>
                <a:gd name="T43" fmla="*/ 1196 h 1752"/>
                <a:gd name="T44" fmla="*/ 2457 w 8650"/>
                <a:gd name="T45" fmla="*/ 45 h 1752"/>
                <a:gd name="T46" fmla="*/ 2090 w 8650"/>
                <a:gd name="T47" fmla="*/ 1066 h 1752"/>
                <a:gd name="T48" fmla="*/ 2268 w 8650"/>
                <a:gd name="T49" fmla="*/ 1557 h 1752"/>
                <a:gd name="T50" fmla="*/ 2793 w 8650"/>
                <a:gd name="T51" fmla="*/ 1751 h 1752"/>
                <a:gd name="T52" fmla="*/ 3315 w 8650"/>
                <a:gd name="T53" fmla="*/ 1557 h 1752"/>
                <a:gd name="T54" fmla="*/ 3493 w 8650"/>
                <a:gd name="T55" fmla="*/ 1066 h 1752"/>
                <a:gd name="T56" fmla="*/ 3129 w 8650"/>
                <a:gd name="T57" fmla="*/ 45 h 1752"/>
                <a:gd name="T58" fmla="*/ 697 w 8650"/>
                <a:gd name="T59" fmla="*/ 378 h 1752"/>
                <a:gd name="T60" fmla="*/ 1091 w 8650"/>
                <a:gd name="T61" fmla="*/ 378 h 1752"/>
                <a:gd name="T62" fmla="*/ 1362 w 8650"/>
                <a:gd name="T63" fmla="*/ 652 h 1752"/>
                <a:gd name="T64" fmla="*/ 1362 w 8650"/>
                <a:gd name="T65" fmla="*/ 1057 h 1752"/>
                <a:gd name="T66" fmla="*/ 1091 w 8650"/>
                <a:gd name="T67" fmla="*/ 1331 h 1752"/>
                <a:gd name="T68" fmla="*/ 697 w 8650"/>
                <a:gd name="T69" fmla="*/ 1331 h 1752"/>
                <a:gd name="T70" fmla="*/ 426 w 8650"/>
                <a:gd name="T71" fmla="*/ 1057 h 1752"/>
                <a:gd name="T72" fmla="*/ 426 w 8650"/>
                <a:gd name="T73" fmla="*/ 652 h 1752"/>
                <a:gd name="T74" fmla="*/ 1447 w 8650"/>
                <a:gd name="T75" fmla="*/ 1424 h 1752"/>
                <a:gd name="T76" fmla="*/ 1593 w 8650"/>
                <a:gd name="T77" fmla="*/ 1320 h 1752"/>
                <a:gd name="T78" fmla="*/ 1757 w 8650"/>
                <a:gd name="T79" fmla="*/ 1023 h 1752"/>
                <a:gd name="T80" fmla="*/ 1706 w 8650"/>
                <a:gd name="T81" fmla="*/ 505 h 1752"/>
                <a:gd name="T82" fmla="*/ 1235 w 8650"/>
                <a:gd name="T83" fmla="*/ 62 h 1752"/>
                <a:gd name="T84" fmla="*/ 542 w 8650"/>
                <a:gd name="T85" fmla="*/ 62 h 1752"/>
                <a:gd name="T86" fmla="*/ 70 w 8650"/>
                <a:gd name="T87" fmla="*/ 508 h 1752"/>
                <a:gd name="T88" fmla="*/ 68 w 8650"/>
                <a:gd name="T89" fmla="*/ 1210 h 1752"/>
                <a:gd name="T90" fmla="*/ 542 w 8650"/>
                <a:gd name="T91" fmla="*/ 1644 h 1752"/>
                <a:gd name="T92" fmla="*/ 1909 w 8650"/>
                <a:gd name="T93" fmla="*/ 1701 h 1752"/>
                <a:gd name="T94" fmla="*/ 1447 w 8650"/>
                <a:gd name="T95" fmla="*/ 1424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50" h="1752">
                  <a:moveTo>
                    <a:pt x="8174" y="1706"/>
                  </a:moveTo>
                  <a:lnTo>
                    <a:pt x="8174" y="370"/>
                  </a:lnTo>
                  <a:lnTo>
                    <a:pt x="8649" y="370"/>
                  </a:lnTo>
                  <a:lnTo>
                    <a:pt x="8649" y="45"/>
                  </a:lnTo>
                  <a:lnTo>
                    <a:pt x="7333" y="45"/>
                  </a:lnTo>
                  <a:lnTo>
                    <a:pt x="7333" y="370"/>
                  </a:lnTo>
                  <a:lnTo>
                    <a:pt x="7808" y="370"/>
                  </a:lnTo>
                  <a:lnTo>
                    <a:pt x="7808" y="1706"/>
                  </a:lnTo>
                  <a:lnTo>
                    <a:pt x="8174" y="1706"/>
                  </a:lnTo>
                  <a:close/>
                  <a:moveTo>
                    <a:pt x="5939" y="1706"/>
                  </a:moveTo>
                  <a:lnTo>
                    <a:pt x="5939" y="525"/>
                  </a:lnTo>
                  <a:lnTo>
                    <a:pt x="5945" y="525"/>
                  </a:lnTo>
                  <a:lnTo>
                    <a:pt x="6670" y="1706"/>
                  </a:lnTo>
                  <a:lnTo>
                    <a:pt x="7150" y="1706"/>
                  </a:lnTo>
                  <a:lnTo>
                    <a:pt x="7150" y="45"/>
                  </a:lnTo>
                  <a:lnTo>
                    <a:pt x="6783" y="45"/>
                  </a:lnTo>
                  <a:lnTo>
                    <a:pt x="6783" y="1198"/>
                  </a:lnTo>
                  <a:lnTo>
                    <a:pt x="6777" y="1198"/>
                  </a:lnTo>
                  <a:lnTo>
                    <a:pt x="6072" y="45"/>
                  </a:lnTo>
                  <a:lnTo>
                    <a:pt x="5575" y="45"/>
                  </a:lnTo>
                  <a:lnTo>
                    <a:pt x="5575" y="1706"/>
                  </a:lnTo>
                  <a:lnTo>
                    <a:pt x="5939" y="1706"/>
                  </a:lnTo>
                  <a:close/>
                  <a:moveTo>
                    <a:pt x="4726" y="1043"/>
                  </a:moveTo>
                  <a:lnTo>
                    <a:pt x="4319" y="1043"/>
                  </a:lnTo>
                  <a:lnTo>
                    <a:pt x="4523" y="528"/>
                  </a:lnTo>
                  <a:lnTo>
                    <a:pt x="4726" y="1043"/>
                  </a:lnTo>
                  <a:close/>
                  <a:moveTo>
                    <a:pt x="3662" y="1706"/>
                  </a:moveTo>
                  <a:lnTo>
                    <a:pt x="4065" y="1706"/>
                  </a:lnTo>
                  <a:lnTo>
                    <a:pt x="4204" y="1354"/>
                  </a:lnTo>
                  <a:lnTo>
                    <a:pt x="4850" y="1354"/>
                  </a:lnTo>
                  <a:lnTo>
                    <a:pt x="4994" y="1706"/>
                  </a:lnTo>
                  <a:lnTo>
                    <a:pt x="5406" y="1706"/>
                  </a:lnTo>
                  <a:lnTo>
                    <a:pt x="4684" y="45"/>
                  </a:lnTo>
                  <a:lnTo>
                    <a:pt x="4379" y="45"/>
                  </a:lnTo>
                  <a:lnTo>
                    <a:pt x="3662" y="1706"/>
                  </a:lnTo>
                  <a:close/>
                  <a:moveTo>
                    <a:pt x="3129" y="45"/>
                  </a:moveTo>
                  <a:lnTo>
                    <a:pt x="3129" y="1052"/>
                  </a:lnTo>
                  <a:cubicBezTo>
                    <a:pt x="3129" y="1102"/>
                    <a:pt x="3120" y="1150"/>
                    <a:pt x="3103" y="1196"/>
                  </a:cubicBezTo>
                  <a:cubicBezTo>
                    <a:pt x="3086" y="1241"/>
                    <a:pt x="3064" y="1277"/>
                    <a:pt x="3033" y="1308"/>
                  </a:cubicBezTo>
                  <a:cubicBezTo>
                    <a:pt x="3002" y="1339"/>
                    <a:pt x="2968" y="1365"/>
                    <a:pt x="2928" y="1385"/>
                  </a:cubicBezTo>
                  <a:cubicBezTo>
                    <a:pt x="2889" y="1402"/>
                    <a:pt x="2844" y="1413"/>
                    <a:pt x="2796" y="1413"/>
                  </a:cubicBezTo>
                  <a:cubicBezTo>
                    <a:pt x="2748" y="1413"/>
                    <a:pt x="2702" y="1404"/>
                    <a:pt x="2660" y="1385"/>
                  </a:cubicBezTo>
                  <a:cubicBezTo>
                    <a:pt x="2618" y="1368"/>
                    <a:pt x="2584" y="1342"/>
                    <a:pt x="2553" y="1308"/>
                  </a:cubicBezTo>
                  <a:cubicBezTo>
                    <a:pt x="2522" y="1277"/>
                    <a:pt x="2499" y="1238"/>
                    <a:pt x="2482" y="1196"/>
                  </a:cubicBezTo>
                  <a:cubicBezTo>
                    <a:pt x="2465" y="1150"/>
                    <a:pt x="2457" y="1105"/>
                    <a:pt x="2457" y="1052"/>
                  </a:cubicBezTo>
                  <a:lnTo>
                    <a:pt x="2457" y="45"/>
                  </a:lnTo>
                  <a:lnTo>
                    <a:pt x="2090" y="45"/>
                  </a:lnTo>
                  <a:lnTo>
                    <a:pt x="2090" y="1066"/>
                  </a:lnTo>
                  <a:cubicBezTo>
                    <a:pt x="2090" y="1164"/>
                    <a:pt x="2104" y="1255"/>
                    <a:pt x="2135" y="1339"/>
                  </a:cubicBezTo>
                  <a:cubicBezTo>
                    <a:pt x="2166" y="1421"/>
                    <a:pt x="2209" y="1495"/>
                    <a:pt x="2268" y="1557"/>
                  </a:cubicBezTo>
                  <a:cubicBezTo>
                    <a:pt x="2327" y="1619"/>
                    <a:pt x="2401" y="1667"/>
                    <a:pt x="2488" y="1701"/>
                  </a:cubicBezTo>
                  <a:cubicBezTo>
                    <a:pt x="2576" y="1735"/>
                    <a:pt x="2677" y="1751"/>
                    <a:pt x="2793" y="1751"/>
                  </a:cubicBezTo>
                  <a:cubicBezTo>
                    <a:pt x="2906" y="1751"/>
                    <a:pt x="3007" y="1735"/>
                    <a:pt x="3095" y="1701"/>
                  </a:cubicBezTo>
                  <a:cubicBezTo>
                    <a:pt x="3182" y="1667"/>
                    <a:pt x="3256" y="1619"/>
                    <a:pt x="3315" y="1557"/>
                  </a:cubicBezTo>
                  <a:cubicBezTo>
                    <a:pt x="3374" y="1495"/>
                    <a:pt x="3416" y="1424"/>
                    <a:pt x="3447" y="1339"/>
                  </a:cubicBezTo>
                  <a:cubicBezTo>
                    <a:pt x="3479" y="1258"/>
                    <a:pt x="3493" y="1164"/>
                    <a:pt x="3493" y="1066"/>
                  </a:cubicBezTo>
                  <a:lnTo>
                    <a:pt x="3493" y="45"/>
                  </a:lnTo>
                  <a:lnTo>
                    <a:pt x="3129" y="45"/>
                  </a:lnTo>
                  <a:close/>
                  <a:moveTo>
                    <a:pt x="536" y="488"/>
                  </a:moveTo>
                  <a:cubicBezTo>
                    <a:pt x="581" y="443"/>
                    <a:pt x="635" y="406"/>
                    <a:pt x="697" y="378"/>
                  </a:cubicBezTo>
                  <a:cubicBezTo>
                    <a:pt x="759" y="353"/>
                    <a:pt x="824" y="339"/>
                    <a:pt x="895" y="339"/>
                  </a:cubicBezTo>
                  <a:cubicBezTo>
                    <a:pt x="965" y="339"/>
                    <a:pt x="1029" y="352"/>
                    <a:pt x="1091" y="378"/>
                  </a:cubicBezTo>
                  <a:cubicBezTo>
                    <a:pt x="1153" y="403"/>
                    <a:pt x="1207" y="440"/>
                    <a:pt x="1252" y="488"/>
                  </a:cubicBezTo>
                  <a:cubicBezTo>
                    <a:pt x="1297" y="533"/>
                    <a:pt x="1334" y="590"/>
                    <a:pt x="1362" y="652"/>
                  </a:cubicBezTo>
                  <a:cubicBezTo>
                    <a:pt x="1387" y="714"/>
                    <a:pt x="1401" y="782"/>
                    <a:pt x="1401" y="855"/>
                  </a:cubicBezTo>
                  <a:cubicBezTo>
                    <a:pt x="1401" y="927"/>
                    <a:pt x="1387" y="992"/>
                    <a:pt x="1362" y="1057"/>
                  </a:cubicBezTo>
                  <a:cubicBezTo>
                    <a:pt x="1337" y="1119"/>
                    <a:pt x="1300" y="1173"/>
                    <a:pt x="1252" y="1221"/>
                  </a:cubicBezTo>
                  <a:cubicBezTo>
                    <a:pt x="1207" y="1266"/>
                    <a:pt x="1153" y="1303"/>
                    <a:pt x="1091" y="1331"/>
                  </a:cubicBezTo>
                  <a:cubicBezTo>
                    <a:pt x="1029" y="1356"/>
                    <a:pt x="965" y="1371"/>
                    <a:pt x="895" y="1371"/>
                  </a:cubicBezTo>
                  <a:cubicBezTo>
                    <a:pt x="824" y="1371"/>
                    <a:pt x="759" y="1356"/>
                    <a:pt x="697" y="1331"/>
                  </a:cubicBezTo>
                  <a:cubicBezTo>
                    <a:pt x="635" y="1306"/>
                    <a:pt x="581" y="1269"/>
                    <a:pt x="536" y="1221"/>
                  </a:cubicBezTo>
                  <a:cubicBezTo>
                    <a:pt x="491" y="1176"/>
                    <a:pt x="454" y="1119"/>
                    <a:pt x="426" y="1057"/>
                  </a:cubicBezTo>
                  <a:cubicBezTo>
                    <a:pt x="401" y="995"/>
                    <a:pt x="387" y="927"/>
                    <a:pt x="387" y="855"/>
                  </a:cubicBezTo>
                  <a:cubicBezTo>
                    <a:pt x="384" y="782"/>
                    <a:pt x="398" y="717"/>
                    <a:pt x="426" y="652"/>
                  </a:cubicBezTo>
                  <a:cubicBezTo>
                    <a:pt x="451" y="590"/>
                    <a:pt x="488" y="536"/>
                    <a:pt x="536" y="488"/>
                  </a:cubicBezTo>
                  <a:close/>
                  <a:moveTo>
                    <a:pt x="1447" y="1424"/>
                  </a:moveTo>
                  <a:lnTo>
                    <a:pt x="1447" y="1418"/>
                  </a:lnTo>
                  <a:cubicBezTo>
                    <a:pt x="1503" y="1393"/>
                    <a:pt x="1551" y="1362"/>
                    <a:pt x="1593" y="1320"/>
                  </a:cubicBezTo>
                  <a:cubicBezTo>
                    <a:pt x="1636" y="1280"/>
                    <a:pt x="1670" y="1235"/>
                    <a:pt x="1698" y="1184"/>
                  </a:cubicBezTo>
                  <a:cubicBezTo>
                    <a:pt x="1723" y="1133"/>
                    <a:pt x="1743" y="1080"/>
                    <a:pt x="1757" y="1023"/>
                  </a:cubicBezTo>
                  <a:cubicBezTo>
                    <a:pt x="1771" y="967"/>
                    <a:pt x="1777" y="911"/>
                    <a:pt x="1777" y="849"/>
                  </a:cubicBezTo>
                  <a:cubicBezTo>
                    <a:pt x="1777" y="725"/>
                    <a:pt x="1754" y="610"/>
                    <a:pt x="1706" y="505"/>
                  </a:cubicBezTo>
                  <a:cubicBezTo>
                    <a:pt x="1661" y="401"/>
                    <a:pt x="1596" y="310"/>
                    <a:pt x="1517" y="237"/>
                  </a:cubicBezTo>
                  <a:cubicBezTo>
                    <a:pt x="1438" y="161"/>
                    <a:pt x="1342" y="104"/>
                    <a:pt x="1235" y="62"/>
                  </a:cubicBezTo>
                  <a:cubicBezTo>
                    <a:pt x="1128" y="20"/>
                    <a:pt x="1012" y="0"/>
                    <a:pt x="889" y="0"/>
                  </a:cubicBezTo>
                  <a:cubicBezTo>
                    <a:pt x="765" y="0"/>
                    <a:pt x="649" y="20"/>
                    <a:pt x="542" y="62"/>
                  </a:cubicBezTo>
                  <a:cubicBezTo>
                    <a:pt x="435" y="104"/>
                    <a:pt x="339" y="161"/>
                    <a:pt x="260" y="237"/>
                  </a:cubicBezTo>
                  <a:cubicBezTo>
                    <a:pt x="181" y="313"/>
                    <a:pt x="116" y="404"/>
                    <a:pt x="70" y="508"/>
                  </a:cubicBezTo>
                  <a:cubicBezTo>
                    <a:pt x="25" y="612"/>
                    <a:pt x="0" y="728"/>
                    <a:pt x="0" y="852"/>
                  </a:cubicBezTo>
                  <a:cubicBezTo>
                    <a:pt x="0" y="987"/>
                    <a:pt x="22" y="1105"/>
                    <a:pt x="68" y="1210"/>
                  </a:cubicBezTo>
                  <a:cubicBezTo>
                    <a:pt x="113" y="1314"/>
                    <a:pt x="175" y="1404"/>
                    <a:pt x="257" y="1478"/>
                  </a:cubicBezTo>
                  <a:cubicBezTo>
                    <a:pt x="336" y="1551"/>
                    <a:pt x="432" y="1608"/>
                    <a:pt x="542" y="1644"/>
                  </a:cubicBezTo>
                  <a:cubicBezTo>
                    <a:pt x="652" y="1684"/>
                    <a:pt x="773" y="1701"/>
                    <a:pt x="903" y="1701"/>
                  </a:cubicBezTo>
                  <a:lnTo>
                    <a:pt x="1909" y="1701"/>
                  </a:lnTo>
                  <a:lnTo>
                    <a:pt x="1909" y="1424"/>
                  </a:lnTo>
                  <a:lnTo>
                    <a:pt x="1447" y="14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4" name="Freeform 2"/>
            <p:cNvSpPr>
              <a:spLocks noChangeArrowheads="1"/>
            </p:cNvSpPr>
            <p:nvPr/>
          </p:nvSpPr>
          <p:spPr bwMode="auto">
            <a:xfrm>
              <a:off x="2282825" y="2676525"/>
              <a:ext cx="1919288" cy="2216150"/>
            </a:xfrm>
            <a:custGeom>
              <a:avLst/>
              <a:gdLst>
                <a:gd name="T0" fmla="*/ 5331 w 5332"/>
                <a:gd name="T1" fmla="*/ 4616 h 6155"/>
                <a:gd name="T2" fmla="*/ 5331 w 5332"/>
                <a:gd name="T3" fmla="*/ 4616 h 6155"/>
                <a:gd name="T4" fmla="*/ 3999 w 5332"/>
                <a:gd name="T5" fmla="*/ 3846 h 6155"/>
                <a:gd name="T6" fmla="*/ 5331 w 5332"/>
                <a:gd name="T7" fmla="*/ 3076 h 6155"/>
                <a:gd name="T8" fmla="*/ 5331 w 5332"/>
                <a:gd name="T9" fmla="*/ 3076 h 6155"/>
                <a:gd name="T10" fmla="*/ 5331 w 5332"/>
                <a:gd name="T11" fmla="*/ 1538 h 6155"/>
                <a:gd name="T12" fmla="*/ 2664 w 5332"/>
                <a:gd name="T13" fmla="*/ 0 h 6155"/>
                <a:gd name="T14" fmla="*/ 0 w 5332"/>
                <a:gd name="T15" fmla="*/ 1541 h 6155"/>
                <a:gd name="T16" fmla="*/ 0 w 5332"/>
                <a:gd name="T17" fmla="*/ 4616 h 6155"/>
                <a:gd name="T18" fmla="*/ 2667 w 5332"/>
                <a:gd name="T19" fmla="*/ 6154 h 6155"/>
                <a:gd name="T20" fmla="*/ 3999 w 5332"/>
                <a:gd name="T21" fmla="*/ 5384 h 6155"/>
                <a:gd name="T22" fmla="*/ 3999 w 5332"/>
                <a:gd name="T23" fmla="*/ 5384 h 6155"/>
                <a:gd name="T24" fmla="*/ 5331 w 5332"/>
                <a:gd name="T25" fmla="*/ 6154 h 6155"/>
                <a:gd name="T26" fmla="*/ 5331 w 5332"/>
                <a:gd name="T27" fmla="*/ 4616 h 6155"/>
                <a:gd name="T28" fmla="*/ 2664 w 5332"/>
                <a:gd name="T29" fmla="*/ 4616 h 6155"/>
                <a:gd name="T30" fmla="*/ 2664 w 5332"/>
                <a:gd name="T31" fmla="*/ 4616 h 6155"/>
                <a:gd name="T32" fmla="*/ 1332 w 5332"/>
                <a:gd name="T33" fmla="*/ 3846 h 6155"/>
                <a:gd name="T34" fmla="*/ 1332 w 5332"/>
                <a:gd name="T35" fmla="*/ 2309 h 6155"/>
                <a:gd name="T36" fmla="*/ 2664 w 5332"/>
                <a:gd name="T37" fmla="*/ 1538 h 6155"/>
                <a:gd name="T38" fmla="*/ 3996 w 5332"/>
                <a:gd name="T39" fmla="*/ 2309 h 6155"/>
                <a:gd name="T40" fmla="*/ 3996 w 5332"/>
                <a:gd name="T41" fmla="*/ 2309 h 6155"/>
                <a:gd name="T42" fmla="*/ 3996 w 5332"/>
                <a:gd name="T43" fmla="*/ 3846 h 6155"/>
                <a:gd name="T44" fmla="*/ 2664 w 5332"/>
                <a:gd name="T45" fmla="*/ 4616 h 6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2" h="6155">
                  <a:moveTo>
                    <a:pt x="5331" y="4616"/>
                  </a:moveTo>
                  <a:lnTo>
                    <a:pt x="5331" y="4616"/>
                  </a:lnTo>
                  <a:lnTo>
                    <a:pt x="3999" y="3846"/>
                  </a:lnTo>
                  <a:lnTo>
                    <a:pt x="5331" y="3076"/>
                  </a:lnTo>
                  <a:lnTo>
                    <a:pt x="5331" y="3076"/>
                  </a:lnTo>
                  <a:lnTo>
                    <a:pt x="5331" y="1538"/>
                  </a:lnTo>
                  <a:lnTo>
                    <a:pt x="2664" y="0"/>
                  </a:lnTo>
                  <a:lnTo>
                    <a:pt x="0" y="1541"/>
                  </a:lnTo>
                  <a:lnTo>
                    <a:pt x="0" y="4616"/>
                  </a:lnTo>
                  <a:lnTo>
                    <a:pt x="2667" y="6154"/>
                  </a:lnTo>
                  <a:lnTo>
                    <a:pt x="3999" y="5384"/>
                  </a:lnTo>
                  <a:lnTo>
                    <a:pt x="3999" y="5384"/>
                  </a:lnTo>
                  <a:lnTo>
                    <a:pt x="5331" y="6154"/>
                  </a:lnTo>
                  <a:lnTo>
                    <a:pt x="5331" y="4616"/>
                  </a:lnTo>
                  <a:close/>
                  <a:moveTo>
                    <a:pt x="2664" y="4616"/>
                  </a:moveTo>
                  <a:lnTo>
                    <a:pt x="2664" y="4616"/>
                  </a:lnTo>
                  <a:lnTo>
                    <a:pt x="1332" y="3846"/>
                  </a:lnTo>
                  <a:lnTo>
                    <a:pt x="1332" y="2309"/>
                  </a:lnTo>
                  <a:lnTo>
                    <a:pt x="2664" y="1538"/>
                  </a:lnTo>
                  <a:lnTo>
                    <a:pt x="3996" y="2309"/>
                  </a:lnTo>
                  <a:lnTo>
                    <a:pt x="3996" y="2309"/>
                  </a:lnTo>
                  <a:lnTo>
                    <a:pt x="3996" y="3846"/>
                  </a:lnTo>
                  <a:lnTo>
                    <a:pt x="2664" y="46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Triangle 14"/>
          <p:cNvSpPr/>
          <p:nvPr userDrawn="1"/>
        </p:nvSpPr>
        <p:spPr>
          <a:xfrm rot="5400000">
            <a:off x="1333550" y="-1333553"/>
            <a:ext cx="3310622" cy="5977728"/>
          </a:xfrm>
          <a:prstGeom prst="rtTriangle">
            <a:avLst/>
          </a:prstGeom>
          <a:solidFill>
            <a:schemeClr val="tx2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89982"/>
            <a:ext cx="6858000" cy="1602042"/>
          </a:xfrm>
        </p:spPr>
        <p:txBody>
          <a:bodyPr anchor="ctr"/>
          <a:lstStyle>
            <a:lvl1pPr algn="ctr">
              <a:defRPr sz="4500"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24618"/>
            <a:ext cx="6858000" cy="62865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Colou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779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14700"/>
            <a:ext cx="6858000" cy="62865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Freeform 3"/>
          <p:cNvSpPr>
            <a:spLocks noChangeArrowheads="1"/>
          </p:cNvSpPr>
          <p:nvPr userDrawn="1"/>
        </p:nvSpPr>
        <p:spPr bwMode="auto">
          <a:xfrm>
            <a:off x="4271050" y="554183"/>
            <a:ext cx="601900" cy="694996"/>
          </a:xfrm>
          <a:custGeom>
            <a:avLst/>
            <a:gdLst>
              <a:gd name="T0" fmla="*/ 5331 w 5332"/>
              <a:gd name="T1" fmla="*/ 4616 h 6155"/>
              <a:gd name="T2" fmla="*/ 5331 w 5332"/>
              <a:gd name="T3" fmla="*/ 4616 h 6155"/>
              <a:gd name="T4" fmla="*/ 3999 w 5332"/>
              <a:gd name="T5" fmla="*/ 3846 h 6155"/>
              <a:gd name="T6" fmla="*/ 5331 w 5332"/>
              <a:gd name="T7" fmla="*/ 3076 h 6155"/>
              <a:gd name="T8" fmla="*/ 5331 w 5332"/>
              <a:gd name="T9" fmla="*/ 3076 h 6155"/>
              <a:gd name="T10" fmla="*/ 5331 w 5332"/>
              <a:gd name="T11" fmla="*/ 1538 h 6155"/>
              <a:gd name="T12" fmla="*/ 2664 w 5332"/>
              <a:gd name="T13" fmla="*/ 0 h 6155"/>
              <a:gd name="T14" fmla="*/ 0 w 5332"/>
              <a:gd name="T15" fmla="*/ 1541 h 6155"/>
              <a:gd name="T16" fmla="*/ 0 w 5332"/>
              <a:gd name="T17" fmla="*/ 4616 h 6155"/>
              <a:gd name="T18" fmla="*/ 2667 w 5332"/>
              <a:gd name="T19" fmla="*/ 6154 h 6155"/>
              <a:gd name="T20" fmla="*/ 3999 w 5332"/>
              <a:gd name="T21" fmla="*/ 5384 h 6155"/>
              <a:gd name="T22" fmla="*/ 3999 w 5332"/>
              <a:gd name="T23" fmla="*/ 5384 h 6155"/>
              <a:gd name="T24" fmla="*/ 5331 w 5332"/>
              <a:gd name="T25" fmla="*/ 6154 h 6155"/>
              <a:gd name="T26" fmla="*/ 5331 w 5332"/>
              <a:gd name="T27" fmla="*/ 4616 h 6155"/>
              <a:gd name="T28" fmla="*/ 2664 w 5332"/>
              <a:gd name="T29" fmla="*/ 4616 h 6155"/>
              <a:gd name="T30" fmla="*/ 2664 w 5332"/>
              <a:gd name="T31" fmla="*/ 4616 h 6155"/>
              <a:gd name="T32" fmla="*/ 1332 w 5332"/>
              <a:gd name="T33" fmla="*/ 3846 h 6155"/>
              <a:gd name="T34" fmla="*/ 1332 w 5332"/>
              <a:gd name="T35" fmla="*/ 2309 h 6155"/>
              <a:gd name="T36" fmla="*/ 2664 w 5332"/>
              <a:gd name="T37" fmla="*/ 1538 h 6155"/>
              <a:gd name="T38" fmla="*/ 3996 w 5332"/>
              <a:gd name="T39" fmla="*/ 2309 h 6155"/>
              <a:gd name="T40" fmla="*/ 3996 w 5332"/>
              <a:gd name="T41" fmla="*/ 2309 h 6155"/>
              <a:gd name="T42" fmla="*/ 3996 w 5332"/>
              <a:gd name="T43" fmla="*/ 3846 h 6155"/>
              <a:gd name="T44" fmla="*/ 2664 w 5332"/>
              <a:gd name="T45" fmla="*/ 4616 h 6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32" h="6155">
                <a:moveTo>
                  <a:pt x="5331" y="4616"/>
                </a:moveTo>
                <a:lnTo>
                  <a:pt x="5331" y="4616"/>
                </a:lnTo>
                <a:lnTo>
                  <a:pt x="3999" y="3846"/>
                </a:lnTo>
                <a:lnTo>
                  <a:pt x="5331" y="3076"/>
                </a:lnTo>
                <a:lnTo>
                  <a:pt x="5331" y="3076"/>
                </a:lnTo>
                <a:lnTo>
                  <a:pt x="5331" y="1538"/>
                </a:lnTo>
                <a:lnTo>
                  <a:pt x="2664" y="0"/>
                </a:lnTo>
                <a:lnTo>
                  <a:pt x="0" y="1541"/>
                </a:lnTo>
                <a:lnTo>
                  <a:pt x="0" y="4616"/>
                </a:lnTo>
                <a:lnTo>
                  <a:pt x="2667" y="6154"/>
                </a:lnTo>
                <a:lnTo>
                  <a:pt x="3999" y="5384"/>
                </a:lnTo>
                <a:lnTo>
                  <a:pt x="3999" y="5384"/>
                </a:lnTo>
                <a:lnTo>
                  <a:pt x="5331" y="6154"/>
                </a:lnTo>
                <a:lnTo>
                  <a:pt x="5331" y="4616"/>
                </a:lnTo>
                <a:close/>
                <a:moveTo>
                  <a:pt x="2664" y="4616"/>
                </a:moveTo>
                <a:lnTo>
                  <a:pt x="2664" y="4616"/>
                </a:lnTo>
                <a:lnTo>
                  <a:pt x="1332" y="3846"/>
                </a:lnTo>
                <a:lnTo>
                  <a:pt x="1332" y="2309"/>
                </a:lnTo>
                <a:lnTo>
                  <a:pt x="2664" y="1538"/>
                </a:lnTo>
                <a:lnTo>
                  <a:pt x="3996" y="2309"/>
                </a:lnTo>
                <a:lnTo>
                  <a:pt x="3996" y="2309"/>
                </a:lnTo>
                <a:lnTo>
                  <a:pt x="3996" y="3846"/>
                </a:lnTo>
                <a:lnTo>
                  <a:pt x="2664" y="46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ight Triangle 5"/>
          <p:cNvSpPr/>
          <p:nvPr userDrawn="1"/>
        </p:nvSpPr>
        <p:spPr>
          <a:xfrm rot="5400000">
            <a:off x="1386730" y="-1386733"/>
            <a:ext cx="3442645" cy="6216111"/>
          </a:xfrm>
          <a:prstGeom prst="rtTriangle">
            <a:avLst/>
          </a:prstGeom>
          <a:solidFill>
            <a:schemeClr val="tx2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406129"/>
            <a:ext cx="6858000" cy="1790700"/>
          </a:xfrm>
        </p:spPr>
        <p:txBody>
          <a:bodyPr anchor="ctr"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49"/>
          <a:stretch/>
        </p:blipFill>
        <p:spPr>
          <a:xfrm>
            <a:off x="0" y="0"/>
            <a:ext cx="5098694" cy="37819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560127" y="4662751"/>
            <a:ext cx="353815" cy="273600"/>
          </a:xfrm>
        </p:spPr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43000" y="3314700"/>
            <a:ext cx="6858000" cy="62865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143000" y="1406129"/>
            <a:ext cx="6858000" cy="1790700"/>
          </a:xfrm>
        </p:spPr>
        <p:txBody>
          <a:bodyPr anchor="ctr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49"/>
          <a:stretch/>
        </p:blipFill>
        <p:spPr>
          <a:xfrm>
            <a:off x="0" y="0"/>
            <a:ext cx="5098694" cy="37819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0" y="1369219"/>
            <a:ext cx="8403220" cy="304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390" y="1369219"/>
            <a:ext cx="4144460" cy="3085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460" cy="3085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Footer notice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221" y="4330597"/>
            <a:ext cx="9141777" cy="812902"/>
          </a:xfrm>
          <a:prstGeom prst="rtTriangle">
            <a:avLst/>
          </a:prstGeom>
        </p:spPr>
      </p:pic>
      <p:sp>
        <p:nvSpPr>
          <p:cNvPr id="13" name="Right Triangle 12"/>
          <p:cNvSpPr/>
          <p:nvPr userDrawn="1"/>
        </p:nvSpPr>
        <p:spPr>
          <a:xfrm rot="5400000" flipH="1" flipV="1">
            <a:off x="4165545" y="165047"/>
            <a:ext cx="812902" cy="91440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390" y="273844"/>
            <a:ext cx="84032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90" y="1369219"/>
            <a:ext cx="8403220" cy="312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 rot="5400000" flipH="1" flipV="1">
            <a:off x="8046267" y="4045757"/>
            <a:ext cx="812902" cy="1382582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96702" y="4661714"/>
            <a:ext cx="353815" cy="2736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800" b="1" i="0">
                <a:solidFill>
                  <a:schemeClr val="bg2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70390" y="4612033"/>
            <a:ext cx="799509" cy="320079"/>
            <a:chOff x="2282825" y="2676525"/>
            <a:chExt cx="5535613" cy="2216150"/>
          </a:xfrm>
          <a:solidFill>
            <a:schemeClr val="accent1"/>
          </a:solidFill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>
              <a:off x="4703763" y="3470275"/>
              <a:ext cx="3114675" cy="630238"/>
            </a:xfrm>
            <a:custGeom>
              <a:avLst/>
              <a:gdLst>
                <a:gd name="T0" fmla="*/ 8174 w 8650"/>
                <a:gd name="T1" fmla="*/ 370 h 1752"/>
                <a:gd name="T2" fmla="*/ 8649 w 8650"/>
                <a:gd name="T3" fmla="*/ 45 h 1752"/>
                <a:gd name="T4" fmla="*/ 7333 w 8650"/>
                <a:gd name="T5" fmla="*/ 370 h 1752"/>
                <a:gd name="T6" fmla="*/ 7808 w 8650"/>
                <a:gd name="T7" fmla="*/ 1706 h 1752"/>
                <a:gd name="T8" fmla="*/ 5939 w 8650"/>
                <a:gd name="T9" fmla="*/ 1706 h 1752"/>
                <a:gd name="T10" fmla="*/ 5945 w 8650"/>
                <a:gd name="T11" fmla="*/ 525 h 1752"/>
                <a:gd name="T12" fmla="*/ 7150 w 8650"/>
                <a:gd name="T13" fmla="*/ 1706 h 1752"/>
                <a:gd name="T14" fmla="*/ 6783 w 8650"/>
                <a:gd name="T15" fmla="*/ 45 h 1752"/>
                <a:gd name="T16" fmla="*/ 6777 w 8650"/>
                <a:gd name="T17" fmla="*/ 1198 h 1752"/>
                <a:gd name="T18" fmla="*/ 5575 w 8650"/>
                <a:gd name="T19" fmla="*/ 45 h 1752"/>
                <a:gd name="T20" fmla="*/ 5939 w 8650"/>
                <a:gd name="T21" fmla="*/ 1706 h 1752"/>
                <a:gd name="T22" fmla="*/ 4319 w 8650"/>
                <a:gd name="T23" fmla="*/ 1043 h 1752"/>
                <a:gd name="T24" fmla="*/ 4726 w 8650"/>
                <a:gd name="T25" fmla="*/ 1043 h 1752"/>
                <a:gd name="T26" fmla="*/ 4065 w 8650"/>
                <a:gd name="T27" fmla="*/ 1706 h 1752"/>
                <a:gd name="T28" fmla="*/ 4850 w 8650"/>
                <a:gd name="T29" fmla="*/ 1354 h 1752"/>
                <a:gd name="T30" fmla="*/ 5406 w 8650"/>
                <a:gd name="T31" fmla="*/ 1706 h 1752"/>
                <a:gd name="T32" fmla="*/ 4379 w 8650"/>
                <a:gd name="T33" fmla="*/ 45 h 1752"/>
                <a:gd name="T34" fmla="*/ 3129 w 8650"/>
                <a:gd name="T35" fmla="*/ 45 h 1752"/>
                <a:gd name="T36" fmla="*/ 3103 w 8650"/>
                <a:gd name="T37" fmla="*/ 1196 h 1752"/>
                <a:gd name="T38" fmla="*/ 2928 w 8650"/>
                <a:gd name="T39" fmla="*/ 1385 h 1752"/>
                <a:gd name="T40" fmla="*/ 2660 w 8650"/>
                <a:gd name="T41" fmla="*/ 1385 h 1752"/>
                <a:gd name="T42" fmla="*/ 2482 w 8650"/>
                <a:gd name="T43" fmla="*/ 1196 h 1752"/>
                <a:gd name="T44" fmla="*/ 2457 w 8650"/>
                <a:gd name="T45" fmla="*/ 45 h 1752"/>
                <a:gd name="T46" fmla="*/ 2090 w 8650"/>
                <a:gd name="T47" fmla="*/ 1066 h 1752"/>
                <a:gd name="T48" fmla="*/ 2268 w 8650"/>
                <a:gd name="T49" fmla="*/ 1557 h 1752"/>
                <a:gd name="T50" fmla="*/ 2793 w 8650"/>
                <a:gd name="T51" fmla="*/ 1751 h 1752"/>
                <a:gd name="T52" fmla="*/ 3315 w 8650"/>
                <a:gd name="T53" fmla="*/ 1557 h 1752"/>
                <a:gd name="T54" fmla="*/ 3493 w 8650"/>
                <a:gd name="T55" fmla="*/ 1066 h 1752"/>
                <a:gd name="T56" fmla="*/ 3129 w 8650"/>
                <a:gd name="T57" fmla="*/ 45 h 1752"/>
                <a:gd name="T58" fmla="*/ 697 w 8650"/>
                <a:gd name="T59" fmla="*/ 378 h 1752"/>
                <a:gd name="T60" fmla="*/ 1091 w 8650"/>
                <a:gd name="T61" fmla="*/ 378 h 1752"/>
                <a:gd name="T62" fmla="*/ 1362 w 8650"/>
                <a:gd name="T63" fmla="*/ 652 h 1752"/>
                <a:gd name="T64" fmla="*/ 1362 w 8650"/>
                <a:gd name="T65" fmla="*/ 1057 h 1752"/>
                <a:gd name="T66" fmla="*/ 1091 w 8650"/>
                <a:gd name="T67" fmla="*/ 1331 h 1752"/>
                <a:gd name="T68" fmla="*/ 697 w 8650"/>
                <a:gd name="T69" fmla="*/ 1331 h 1752"/>
                <a:gd name="T70" fmla="*/ 426 w 8650"/>
                <a:gd name="T71" fmla="*/ 1057 h 1752"/>
                <a:gd name="T72" fmla="*/ 426 w 8650"/>
                <a:gd name="T73" fmla="*/ 652 h 1752"/>
                <a:gd name="T74" fmla="*/ 1447 w 8650"/>
                <a:gd name="T75" fmla="*/ 1424 h 1752"/>
                <a:gd name="T76" fmla="*/ 1593 w 8650"/>
                <a:gd name="T77" fmla="*/ 1320 h 1752"/>
                <a:gd name="T78" fmla="*/ 1757 w 8650"/>
                <a:gd name="T79" fmla="*/ 1023 h 1752"/>
                <a:gd name="T80" fmla="*/ 1706 w 8650"/>
                <a:gd name="T81" fmla="*/ 505 h 1752"/>
                <a:gd name="T82" fmla="*/ 1235 w 8650"/>
                <a:gd name="T83" fmla="*/ 62 h 1752"/>
                <a:gd name="T84" fmla="*/ 542 w 8650"/>
                <a:gd name="T85" fmla="*/ 62 h 1752"/>
                <a:gd name="T86" fmla="*/ 70 w 8650"/>
                <a:gd name="T87" fmla="*/ 508 h 1752"/>
                <a:gd name="T88" fmla="*/ 68 w 8650"/>
                <a:gd name="T89" fmla="*/ 1210 h 1752"/>
                <a:gd name="T90" fmla="*/ 542 w 8650"/>
                <a:gd name="T91" fmla="*/ 1644 h 1752"/>
                <a:gd name="T92" fmla="*/ 1909 w 8650"/>
                <a:gd name="T93" fmla="*/ 1701 h 1752"/>
                <a:gd name="T94" fmla="*/ 1447 w 8650"/>
                <a:gd name="T95" fmla="*/ 1424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50" h="1752">
                  <a:moveTo>
                    <a:pt x="8174" y="1706"/>
                  </a:moveTo>
                  <a:lnTo>
                    <a:pt x="8174" y="370"/>
                  </a:lnTo>
                  <a:lnTo>
                    <a:pt x="8649" y="370"/>
                  </a:lnTo>
                  <a:lnTo>
                    <a:pt x="8649" y="45"/>
                  </a:lnTo>
                  <a:lnTo>
                    <a:pt x="7333" y="45"/>
                  </a:lnTo>
                  <a:lnTo>
                    <a:pt x="7333" y="370"/>
                  </a:lnTo>
                  <a:lnTo>
                    <a:pt x="7808" y="370"/>
                  </a:lnTo>
                  <a:lnTo>
                    <a:pt x="7808" y="1706"/>
                  </a:lnTo>
                  <a:lnTo>
                    <a:pt x="8174" y="1706"/>
                  </a:lnTo>
                  <a:close/>
                  <a:moveTo>
                    <a:pt x="5939" y="1706"/>
                  </a:moveTo>
                  <a:lnTo>
                    <a:pt x="5939" y="525"/>
                  </a:lnTo>
                  <a:lnTo>
                    <a:pt x="5945" y="525"/>
                  </a:lnTo>
                  <a:lnTo>
                    <a:pt x="6670" y="1706"/>
                  </a:lnTo>
                  <a:lnTo>
                    <a:pt x="7150" y="1706"/>
                  </a:lnTo>
                  <a:lnTo>
                    <a:pt x="7150" y="45"/>
                  </a:lnTo>
                  <a:lnTo>
                    <a:pt x="6783" y="45"/>
                  </a:lnTo>
                  <a:lnTo>
                    <a:pt x="6783" y="1198"/>
                  </a:lnTo>
                  <a:lnTo>
                    <a:pt x="6777" y="1198"/>
                  </a:lnTo>
                  <a:lnTo>
                    <a:pt x="6072" y="45"/>
                  </a:lnTo>
                  <a:lnTo>
                    <a:pt x="5575" y="45"/>
                  </a:lnTo>
                  <a:lnTo>
                    <a:pt x="5575" y="1706"/>
                  </a:lnTo>
                  <a:lnTo>
                    <a:pt x="5939" y="1706"/>
                  </a:lnTo>
                  <a:close/>
                  <a:moveTo>
                    <a:pt x="4726" y="1043"/>
                  </a:moveTo>
                  <a:lnTo>
                    <a:pt x="4319" y="1043"/>
                  </a:lnTo>
                  <a:lnTo>
                    <a:pt x="4523" y="528"/>
                  </a:lnTo>
                  <a:lnTo>
                    <a:pt x="4726" y="1043"/>
                  </a:lnTo>
                  <a:close/>
                  <a:moveTo>
                    <a:pt x="3662" y="1706"/>
                  </a:moveTo>
                  <a:lnTo>
                    <a:pt x="4065" y="1706"/>
                  </a:lnTo>
                  <a:lnTo>
                    <a:pt x="4204" y="1354"/>
                  </a:lnTo>
                  <a:lnTo>
                    <a:pt x="4850" y="1354"/>
                  </a:lnTo>
                  <a:lnTo>
                    <a:pt x="4994" y="1706"/>
                  </a:lnTo>
                  <a:lnTo>
                    <a:pt x="5406" y="1706"/>
                  </a:lnTo>
                  <a:lnTo>
                    <a:pt x="4684" y="45"/>
                  </a:lnTo>
                  <a:lnTo>
                    <a:pt x="4379" y="45"/>
                  </a:lnTo>
                  <a:lnTo>
                    <a:pt x="3662" y="1706"/>
                  </a:lnTo>
                  <a:close/>
                  <a:moveTo>
                    <a:pt x="3129" y="45"/>
                  </a:moveTo>
                  <a:lnTo>
                    <a:pt x="3129" y="1052"/>
                  </a:lnTo>
                  <a:cubicBezTo>
                    <a:pt x="3129" y="1102"/>
                    <a:pt x="3120" y="1150"/>
                    <a:pt x="3103" y="1196"/>
                  </a:cubicBezTo>
                  <a:cubicBezTo>
                    <a:pt x="3086" y="1241"/>
                    <a:pt x="3064" y="1277"/>
                    <a:pt x="3033" y="1308"/>
                  </a:cubicBezTo>
                  <a:cubicBezTo>
                    <a:pt x="3002" y="1339"/>
                    <a:pt x="2968" y="1365"/>
                    <a:pt x="2928" y="1385"/>
                  </a:cubicBezTo>
                  <a:cubicBezTo>
                    <a:pt x="2889" y="1402"/>
                    <a:pt x="2844" y="1413"/>
                    <a:pt x="2796" y="1413"/>
                  </a:cubicBezTo>
                  <a:cubicBezTo>
                    <a:pt x="2748" y="1413"/>
                    <a:pt x="2702" y="1404"/>
                    <a:pt x="2660" y="1385"/>
                  </a:cubicBezTo>
                  <a:cubicBezTo>
                    <a:pt x="2618" y="1368"/>
                    <a:pt x="2584" y="1342"/>
                    <a:pt x="2553" y="1308"/>
                  </a:cubicBezTo>
                  <a:cubicBezTo>
                    <a:pt x="2522" y="1277"/>
                    <a:pt x="2499" y="1238"/>
                    <a:pt x="2482" y="1196"/>
                  </a:cubicBezTo>
                  <a:cubicBezTo>
                    <a:pt x="2465" y="1150"/>
                    <a:pt x="2457" y="1105"/>
                    <a:pt x="2457" y="1052"/>
                  </a:cubicBezTo>
                  <a:lnTo>
                    <a:pt x="2457" y="45"/>
                  </a:lnTo>
                  <a:lnTo>
                    <a:pt x="2090" y="45"/>
                  </a:lnTo>
                  <a:lnTo>
                    <a:pt x="2090" y="1066"/>
                  </a:lnTo>
                  <a:cubicBezTo>
                    <a:pt x="2090" y="1164"/>
                    <a:pt x="2104" y="1255"/>
                    <a:pt x="2135" y="1339"/>
                  </a:cubicBezTo>
                  <a:cubicBezTo>
                    <a:pt x="2166" y="1421"/>
                    <a:pt x="2209" y="1495"/>
                    <a:pt x="2268" y="1557"/>
                  </a:cubicBezTo>
                  <a:cubicBezTo>
                    <a:pt x="2327" y="1619"/>
                    <a:pt x="2401" y="1667"/>
                    <a:pt x="2488" y="1701"/>
                  </a:cubicBezTo>
                  <a:cubicBezTo>
                    <a:pt x="2576" y="1735"/>
                    <a:pt x="2677" y="1751"/>
                    <a:pt x="2793" y="1751"/>
                  </a:cubicBezTo>
                  <a:cubicBezTo>
                    <a:pt x="2906" y="1751"/>
                    <a:pt x="3007" y="1735"/>
                    <a:pt x="3095" y="1701"/>
                  </a:cubicBezTo>
                  <a:cubicBezTo>
                    <a:pt x="3182" y="1667"/>
                    <a:pt x="3256" y="1619"/>
                    <a:pt x="3315" y="1557"/>
                  </a:cubicBezTo>
                  <a:cubicBezTo>
                    <a:pt x="3374" y="1495"/>
                    <a:pt x="3416" y="1424"/>
                    <a:pt x="3447" y="1339"/>
                  </a:cubicBezTo>
                  <a:cubicBezTo>
                    <a:pt x="3479" y="1258"/>
                    <a:pt x="3493" y="1164"/>
                    <a:pt x="3493" y="1066"/>
                  </a:cubicBezTo>
                  <a:lnTo>
                    <a:pt x="3493" y="45"/>
                  </a:lnTo>
                  <a:lnTo>
                    <a:pt x="3129" y="45"/>
                  </a:lnTo>
                  <a:close/>
                  <a:moveTo>
                    <a:pt x="536" y="488"/>
                  </a:moveTo>
                  <a:cubicBezTo>
                    <a:pt x="581" y="443"/>
                    <a:pt x="635" y="406"/>
                    <a:pt x="697" y="378"/>
                  </a:cubicBezTo>
                  <a:cubicBezTo>
                    <a:pt x="759" y="353"/>
                    <a:pt x="824" y="339"/>
                    <a:pt x="895" y="339"/>
                  </a:cubicBezTo>
                  <a:cubicBezTo>
                    <a:pt x="965" y="339"/>
                    <a:pt x="1029" y="352"/>
                    <a:pt x="1091" y="378"/>
                  </a:cubicBezTo>
                  <a:cubicBezTo>
                    <a:pt x="1153" y="403"/>
                    <a:pt x="1207" y="440"/>
                    <a:pt x="1252" y="488"/>
                  </a:cubicBezTo>
                  <a:cubicBezTo>
                    <a:pt x="1297" y="533"/>
                    <a:pt x="1334" y="590"/>
                    <a:pt x="1362" y="652"/>
                  </a:cubicBezTo>
                  <a:cubicBezTo>
                    <a:pt x="1387" y="714"/>
                    <a:pt x="1401" y="782"/>
                    <a:pt x="1401" y="855"/>
                  </a:cubicBezTo>
                  <a:cubicBezTo>
                    <a:pt x="1401" y="927"/>
                    <a:pt x="1387" y="992"/>
                    <a:pt x="1362" y="1057"/>
                  </a:cubicBezTo>
                  <a:cubicBezTo>
                    <a:pt x="1337" y="1119"/>
                    <a:pt x="1300" y="1173"/>
                    <a:pt x="1252" y="1221"/>
                  </a:cubicBezTo>
                  <a:cubicBezTo>
                    <a:pt x="1207" y="1266"/>
                    <a:pt x="1153" y="1303"/>
                    <a:pt x="1091" y="1331"/>
                  </a:cubicBezTo>
                  <a:cubicBezTo>
                    <a:pt x="1029" y="1356"/>
                    <a:pt x="965" y="1371"/>
                    <a:pt x="895" y="1371"/>
                  </a:cubicBezTo>
                  <a:cubicBezTo>
                    <a:pt x="824" y="1371"/>
                    <a:pt x="759" y="1356"/>
                    <a:pt x="697" y="1331"/>
                  </a:cubicBezTo>
                  <a:cubicBezTo>
                    <a:pt x="635" y="1306"/>
                    <a:pt x="581" y="1269"/>
                    <a:pt x="536" y="1221"/>
                  </a:cubicBezTo>
                  <a:cubicBezTo>
                    <a:pt x="491" y="1176"/>
                    <a:pt x="454" y="1119"/>
                    <a:pt x="426" y="1057"/>
                  </a:cubicBezTo>
                  <a:cubicBezTo>
                    <a:pt x="401" y="995"/>
                    <a:pt x="387" y="927"/>
                    <a:pt x="387" y="855"/>
                  </a:cubicBezTo>
                  <a:cubicBezTo>
                    <a:pt x="384" y="782"/>
                    <a:pt x="398" y="717"/>
                    <a:pt x="426" y="652"/>
                  </a:cubicBezTo>
                  <a:cubicBezTo>
                    <a:pt x="451" y="590"/>
                    <a:pt x="488" y="536"/>
                    <a:pt x="536" y="488"/>
                  </a:cubicBezTo>
                  <a:close/>
                  <a:moveTo>
                    <a:pt x="1447" y="1424"/>
                  </a:moveTo>
                  <a:lnTo>
                    <a:pt x="1447" y="1418"/>
                  </a:lnTo>
                  <a:cubicBezTo>
                    <a:pt x="1503" y="1393"/>
                    <a:pt x="1551" y="1362"/>
                    <a:pt x="1593" y="1320"/>
                  </a:cubicBezTo>
                  <a:cubicBezTo>
                    <a:pt x="1636" y="1280"/>
                    <a:pt x="1670" y="1235"/>
                    <a:pt x="1698" y="1184"/>
                  </a:cubicBezTo>
                  <a:cubicBezTo>
                    <a:pt x="1723" y="1133"/>
                    <a:pt x="1743" y="1080"/>
                    <a:pt x="1757" y="1023"/>
                  </a:cubicBezTo>
                  <a:cubicBezTo>
                    <a:pt x="1771" y="967"/>
                    <a:pt x="1777" y="911"/>
                    <a:pt x="1777" y="849"/>
                  </a:cubicBezTo>
                  <a:cubicBezTo>
                    <a:pt x="1777" y="725"/>
                    <a:pt x="1754" y="610"/>
                    <a:pt x="1706" y="505"/>
                  </a:cubicBezTo>
                  <a:cubicBezTo>
                    <a:pt x="1661" y="401"/>
                    <a:pt x="1596" y="310"/>
                    <a:pt x="1517" y="237"/>
                  </a:cubicBezTo>
                  <a:cubicBezTo>
                    <a:pt x="1438" y="161"/>
                    <a:pt x="1342" y="104"/>
                    <a:pt x="1235" y="62"/>
                  </a:cubicBezTo>
                  <a:cubicBezTo>
                    <a:pt x="1128" y="20"/>
                    <a:pt x="1012" y="0"/>
                    <a:pt x="889" y="0"/>
                  </a:cubicBezTo>
                  <a:cubicBezTo>
                    <a:pt x="765" y="0"/>
                    <a:pt x="649" y="20"/>
                    <a:pt x="542" y="62"/>
                  </a:cubicBezTo>
                  <a:cubicBezTo>
                    <a:pt x="435" y="104"/>
                    <a:pt x="339" y="161"/>
                    <a:pt x="260" y="237"/>
                  </a:cubicBezTo>
                  <a:cubicBezTo>
                    <a:pt x="181" y="313"/>
                    <a:pt x="116" y="404"/>
                    <a:pt x="70" y="508"/>
                  </a:cubicBezTo>
                  <a:cubicBezTo>
                    <a:pt x="25" y="612"/>
                    <a:pt x="0" y="728"/>
                    <a:pt x="0" y="852"/>
                  </a:cubicBezTo>
                  <a:cubicBezTo>
                    <a:pt x="0" y="987"/>
                    <a:pt x="22" y="1105"/>
                    <a:pt x="68" y="1210"/>
                  </a:cubicBezTo>
                  <a:cubicBezTo>
                    <a:pt x="113" y="1314"/>
                    <a:pt x="175" y="1404"/>
                    <a:pt x="257" y="1478"/>
                  </a:cubicBezTo>
                  <a:cubicBezTo>
                    <a:pt x="336" y="1551"/>
                    <a:pt x="432" y="1608"/>
                    <a:pt x="542" y="1644"/>
                  </a:cubicBezTo>
                  <a:cubicBezTo>
                    <a:pt x="652" y="1684"/>
                    <a:pt x="773" y="1701"/>
                    <a:pt x="903" y="1701"/>
                  </a:cubicBezTo>
                  <a:lnTo>
                    <a:pt x="1909" y="1701"/>
                  </a:lnTo>
                  <a:lnTo>
                    <a:pt x="1909" y="1424"/>
                  </a:lnTo>
                  <a:lnTo>
                    <a:pt x="1447" y="14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auto">
            <a:xfrm>
              <a:off x="2282825" y="2676525"/>
              <a:ext cx="1919288" cy="2216150"/>
            </a:xfrm>
            <a:custGeom>
              <a:avLst/>
              <a:gdLst>
                <a:gd name="T0" fmla="*/ 5331 w 5332"/>
                <a:gd name="T1" fmla="*/ 4616 h 6155"/>
                <a:gd name="T2" fmla="*/ 5331 w 5332"/>
                <a:gd name="T3" fmla="*/ 4616 h 6155"/>
                <a:gd name="T4" fmla="*/ 3999 w 5332"/>
                <a:gd name="T5" fmla="*/ 3846 h 6155"/>
                <a:gd name="T6" fmla="*/ 5331 w 5332"/>
                <a:gd name="T7" fmla="*/ 3076 h 6155"/>
                <a:gd name="T8" fmla="*/ 5331 w 5332"/>
                <a:gd name="T9" fmla="*/ 3076 h 6155"/>
                <a:gd name="T10" fmla="*/ 5331 w 5332"/>
                <a:gd name="T11" fmla="*/ 1538 h 6155"/>
                <a:gd name="T12" fmla="*/ 2664 w 5332"/>
                <a:gd name="T13" fmla="*/ 0 h 6155"/>
                <a:gd name="T14" fmla="*/ 0 w 5332"/>
                <a:gd name="T15" fmla="*/ 1541 h 6155"/>
                <a:gd name="T16" fmla="*/ 0 w 5332"/>
                <a:gd name="T17" fmla="*/ 4616 h 6155"/>
                <a:gd name="T18" fmla="*/ 2667 w 5332"/>
                <a:gd name="T19" fmla="*/ 6154 h 6155"/>
                <a:gd name="T20" fmla="*/ 3999 w 5332"/>
                <a:gd name="T21" fmla="*/ 5384 h 6155"/>
                <a:gd name="T22" fmla="*/ 3999 w 5332"/>
                <a:gd name="T23" fmla="*/ 5384 h 6155"/>
                <a:gd name="T24" fmla="*/ 5331 w 5332"/>
                <a:gd name="T25" fmla="*/ 6154 h 6155"/>
                <a:gd name="T26" fmla="*/ 5331 w 5332"/>
                <a:gd name="T27" fmla="*/ 4616 h 6155"/>
                <a:gd name="T28" fmla="*/ 2664 w 5332"/>
                <a:gd name="T29" fmla="*/ 4616 h 6155"/>
                <a:gd name="T30" fmla="*/ 2664 w 5332"/>
                <a:gd name="T31" fmla="*/ 4616 h 6155"/>
                <a:gd name="T32" fmla="*/ 1332 w 5332"/>
                <a:gd name="T33" fmla="*/ 3846 h 6155"/>
                <a:gd name="T34" fmla="*/ 1332 w 5332"/>
                <a:gd name="T35" fmla="*/ 2309 h 6155"/>
                <a:gd name="T36" fmla="*/ 2664 w 5332"/>
                <a:gd name="T37" fmla="*/ 1538 h 6155"/>
                <a:gd name="T38" fmla="*/ 3996 w 5332"/>
                <a:gd name="T39" fmla="*/ 2309 h 6155"/>
                <a:gd name="T40" fmla="*/ 3996 w 5332"/>
                <a:gd name="T41" fmla="*/ 2309 h 6155"/>
                <a:gd name="T42" fmla="*/ 3996 w 5332"/>
                <a:gd name="T43" fmla="*/ 3846 h 6155"/>
                <a:gd name="T44" fmla="*/ 2664 w 5332"/>
                <a:gd name="T45" fmla="*/ 4616 h 6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2" h="6155">
                  <a:moveTo>
                    <a:pt x="5331" y="4616"/>
                  </a:moveTo>
                  <a:lnTo>
                    <a:pt x="5331" y="4616"/>
                  </a:lnTo>
                  <a:lnTo>
                    <a:pt x="3999" y="3846"/>
                  </a:lnTo>
                  <a:lnTo>
                    <a:pt x="5331" y="3076"/>
                  </a:lnTo>
                  <a:lnTo>
                    <a:pt x="5331" y="3076"/>
                  </a:lnTo>
                  <a:lnTo>
                    <a:pt x="5331" y="1538"/>
                  </a:lnTo>
                  <a:lnTo>
                    <a:pt x="2664" y="0"/>
                  </a:lnTo>
                  <a:lnTo>
                    <a:pt x="0" y="1541"/>
                  </a:lnTo>
                  <a:lnTo>
                    <a:pt x="0" y="4616"/>
                  </a:lnTo>
                  <a:lnTo>
                    <a:pt x="2667" y="6154"/>
                  </a:lnTo>
                  <a:lnTo>
                    <a:pt x="3999" y="5384"/>
                  </a:lnTo>
                  <a:lnTo>
                    <a:pt x="3999" y="5384"/>
                  </a:lnTo>
                  <a:lnTo>
                    <a:pt x="5331" y="6154"/>
                  </a:lnTo>
                  <a:lnTo>
                    <a:pt x="5331" y="4616"/>
                  </a:lnTo>
                  <a:close/>
                  <a:moveTo>
                    <a:pt x="2664" y="4616"/>
                  </a:moveTo>
                  <a:lnTo>
                    <a:pt x="2664" y="4616"/>
                  </a:lnTo>
                  <a:lnTo>
                    <a:pt x="1332" y="3846"/>
                  </a:lnTo>
                  <a:lnTo>
                    <a:pt x="1332" y="2309"/>
                  </a:lnTo>
                  <a:lnTo>
                    <a:pt x="2664" y="1538"/>
                  </a:lnTo>
                  <a:lnTo>
                    <a:pt x="3996" y="2309"/>
                  </a:lnTo>
                  <a:lnTo>
                    <a:pt x="3996" y="2309"/>
                  </a:lnTo>
                  <a:lnTo>
                    <a:pt x="3996" y="3846"/>
                  </a:lnTo>
                  <a:lnTo>
                    <a:pt x="2664" y="46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533606" y="4661714"/>
            <a:ext cx="2644788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 err="1"/>
              <a:t>QuantX</a:t>
            </a:r>
            <a:r>
              <a:rPr lang="en-US" dirty="0"/>
              <a:t> – Exploring </a:t>
            </a:r>
            <a:r>
              <a:rPr lang="en-US" dirty="0" err="1"/>
              <a:t>Overledger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6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accent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 userDrawn="1"/>
        </p:nvSpPr>
        <p:spPr>
          <a:xfrm rot="5400000" flipH="1" flipV="1">
            <a:off x="4165545" y="165047"/>
            <a:ext cx="812902" cy="914400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221" y="4330597"/>
            <a:ext cx="9141777" cy="812902"/>
          </a:xfrm>
          <a:prstGeom prst="rtTriangle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390" y="273844"/>
            <a:ext cx="84032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90" y="1369219"/>
            <a:ext cx="8403220" cy="312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 rot="5400000" flipH="1" flipV="1">
            <a:off x="8046267" y="4045757"/>
            <a:ext cx="812902" cy="1382582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96702" y="4661714"/>
            <a:ext cx="353815" cy="2736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800" b="1" i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70390" y="4612033"/>
            <a:ext cx="799509" cy="320079"/>
            <a:chOff x="2282825" y="2676525"/>
            <a:chExt cx="5535613" cy="2216150"/>
          </a:xfrm>
          <a:solidFill>
            <a:schemeClr val="tx1"/>
          </a:solidFill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>
              <a:off x="4703763" y="3470275"/>
              <a:ext cx="3114675" cy="630238"/>
            </a:xfrm>
            <a:custGeom>
              <a:avLst/>
              <a:gdLst>
                <a:gd name="T0" fmla="*/ 8174 w 8650"/>
                <a:gd name="T1" fmla="*/ 370 h 1752"/>
                <a:gd name="T2" fmla="*/ 8649 w 8650"/>
                <a:gd name="T3" fmla="*/ 45 h 1752"/>
                <a:gd name="T4" fmla="*/ 7333 w 8650"/>
                <a:gd name="T5" fmla="*/ 370 h 1752"/>
                <a:gd name="T6" fmla="*/ 7808 w 8650"/>
                <a:gd name="T7" fmla="*/ 1706 h 1752"/>
                <a:gd name="T8" fmla="*/ 5939 w 8650"/>
                <a:gd name="T9" fmla="*/ 1706 h 1752"/>
                <a:gd name="T10" fmla="*/ 5945 w 8650"/>
                <a:gd name="T11" fmla="*/ 525 h 1752"/>
                <a:gd name="T12" fmla="*/ 7150 w 8650"/>
                <a:gd name="T13" fmla="*/ 1706 h 1752"/>
                <a:gd name="T14" fmla="*/ 6783 w 8650"/>
                <a:gd name="T15" fmla="*/ 45 h 1752"/>
                <a:gd name="T16" fmla="*/ 6777 w 8650"/>
                <a:gd name="T17" fmla="*/ 1198 h 1752"/>
                <a:gd name="T18" fmla="*/ 5575 w 8650"/>
                <a:gd name="T19" fmla="*/ 45 h 1752"/>
                <a:gd name="T20" fmla="*/ 5939 w 8650"/>
                <a:gd name="T21" fmla="*/ 1706 h 1752"/>
                <a:gd name="T22" fmla="*/ 4319 w 8650"/>
                <a:gd name="T23" fmla="*/ 1043 h 1752"/>
                <a:gd name="T24" fmla="*/ 4726 w 8650"/>
                <a:gd name="T25" fmla="*/ 1043 h 1752"/>
                <a:gd name="T26" fmla="*/ 4065 w 8650"/>
                <a:gd name="T27" fmla="*/ 1706 h 1752"/>
                <a:gd name="T28" fmla="*/ 4850 w 8650"/>
                <a:gd name="T29" fmla="*/ 1354 h 1752"/>
                <a:gd name="T30" fmla="*/ 5406 w 8650"/>
                <a:gd name="T31" fmla="*/ 1706 h 1752"/>
                <a:gd name="T32" fmla="*/ 4379 w 8650"/>
                <a:gd name="T33" fmla="*/ 45 h 1752"/>
                <a:gd name="T34" fmla="*/ 3129 w 8650"/>
                <a:gd name="T35" fmla="*/ 45 h 1752"/>
                <a:gd name="T36" fmla="*/ 3103 w 8650"/>
                <a:gd name="T37" fmla="*/ 1196 h 1752"/>
                <a:gd name="T38" fmla="*/ 2928 w 8650"/>
                <a:gd name="T39" fmla="*/ 1385 h 1752"/>
                <a:gd name="T40" fmla="*/ 2660 w 8650"/>
                <a:gd name="T41" fmla="*/ 1385 h 1752"/>
                <a:gd name="T42" fmla="*/ 2482 w 8650"/>
                <a:gd name="T43" fmla="*/ 1196 h 1752"/>
                <a:gd name="T44" fmla="*/ 2457 w 8650"/>
                <a:gd name="T45" fmla="*/ 45 h 1752"/>
                <a:gd name="T46" fmla="*/ 2090 w 8650"/>
                <a:gd name="T47" fmla="*/ 1066 h 1752"/>
                <a:gd name="T48" fmla="*/ 2268 w 8650"/>
                <a:gd name="T49" fmla="*/ 1557 h 1752"/>
                <a:gd name="T50" fmla="*/ 2793 w 8650"/>
                <a:gd name="T51" fmla="*/ 1751 h 1752"/>
                <a:gd name="T52" fmla="*/ 3315 w 8650"/>
                <a:gd name="T53" fmla="*/ 1557 h 1752"/>
                <a:gd name="T54" fmla="*/ 3493 w 8650"/>
                <a:gd name="T55" fmla="*/ 1066 h 1752"/>
                <a:gd name="T56" fmla="*/ 3129 w 8650"/>
                <a:gd name="T57" fmla="*/ 45 h 1752"/>
                <a:gd name="T58" fmla="*/ 697 w 8650"/>
                <a:gd name="T59" fmla="*/ 378 h 1752"/>
                <a:gd name="T60" fmla="*/ 1091 w 8650"/>
                <a:gd name="T61" fmla="*/ 378 h 1752"/>
                <a:gd name="T62" fmla="*/ 1362 w 8650"/>
                <a:gd name="T63" fmla="*/ 652 h 1752"/>
                <a:gd name="T64" fmla="*/ 1362 w 8650"/>
                <a:gd name="T65" fmla="*/ 1057 h 1752"/>
                <a:gd name="T66" fmla="*/ 1091 w 8650"/>
                <a:gd name="T67" fmla="*/ 1331 h 1752"/>
                <a:gd name="T68" fmla="*/ 697 w 8650"/>
                <a:gd name="T69" fmla="*/ 1331 h 1752"/>
                <a:gd name="T70" fmla="*/ 426 w 8650"/>
                <a:gd name="T71" fmla="*/ 1057 h 1752"/>
                <a:gd name="T72" fmla="*/ 426 w 8650"/>
                <a:gd name="T73" fmla="*/ 652 h 1752"/>
                <a:gd name="T74" fmla="*/ 1447 w 8650"/>
                <a:gd name="T75" fmla="*/ 1424 h 1752"/>
                <a:gd name="T76" fmla="*/ 1593 w 8650"/>
                <a:gd name="T77" fmla="*/ 1320 h 1752"/>
                <a:gd name="T78" fmla="*/ 1757 w 8650"/>
                <a:gd name="T79" fmla="*/ 1023 h 1752"/>
                <a:gd name="T80" fmla="*/ 1706 w 8650"/>
                <a:gd name="T81" fmla="*/ 505 h 1752"/>
                <a:gd name="T82" fmla="*/ 1235 w 8650"/>
                <a:gd name="T83" fmla="*/ 62 h 1752"/>
                <a:gd name="T84" fmla="*/ 542 w 8650"/>
                <a:gd name="T85" fmla="*/ 62 h 1752"/>
                <a:gd name="T86" fmla="*/ 70 w 8650"/>
                <a:gd name="T87" fmla="*/ 508 h 1752"/>
                <a:gd name="T88" fmla="*/ 68 w 8650"/>
                <a:gd name="T89" fmla="*/ 1210 h 1752"/>
                <a:gd name="T90" fmla="*/ 542 w 8650"/>
                <a:gd name="T91" fmla="*/ 1644 h 1752"/>
                <a:gd name="T92" fmla="*/ 1909 w 8650"/>
                <a:gd name="T93" fmla="*/ 1701 h 1752"/>
                <a:gd name="T94" fmla="*/ 1447 w 8650"/>
                <a:gd name="T95" fmla="*/ 1424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50" h="1752">
                  <a:moveTo>
                    <a:pt x="8174" y="1706"/>
                  </a:moveTo>
                  <a:lnTo>
                    <a:pt x="8174" y="370"/>
                  </a:lnTo>
                  <a:lnTo>
                    <a:pt x="8649" y="370"/>
                  </a:lnTo>
                  <a:lnTo>
                    <a:pt x="8649" y="45"/>
                  </a:lnTo>
                  <a:lnTo>
                    <a:pt x="7333" y="45"/>
                  </a:lnTo>
                  <a:lnTo>
                    <a:pt x="7333" y="370"/>
                  </a:lnTo>
                  <a:lnTo>
                    <a:pt x="7808" y="370"/>
                  </a:lnTo>
                  <a:lnTo>
                    <a:pt x="7808" y="1706"/>
                  </a:lnTo>
                  <a:lnTo>
                    <a:pt x="8174" y="1706"/>
                  </a:lnTo>
                  <a:close/>
                  <a:moveTo>
                    <a:pt x="5939" y="1706"/>
                  </a:moveTo>
                  <a:lnTo>
                    <a:pt x="5939" y="525"/>
                  </a:lnTo>
                  <a:lnTo>
                    <a:pt x="5945" y="525"/>
                  </a:lnTo>
                  <a:lnTo>
                    <a:pt x="6670" y="1706"/>
                  </a:lnTo>
                  <a:lnTo>
                    <a:pt x="7150" y="1706"/>
                  </a:lnTo>
                  <a:lnTo>
                    <a:pt x="7150" y="45"/>
                  </a:lnTo>
                  <a:lnTo>
                    <a:pt x="6783" y="45"/>
                  </a:lnTo>
                  <a:lnTo>
                    <a:pt x="6783" y="1198"/>
                  </a:lnTo>
                  <a:lnTo>
                    <a:pt x="6777" y="1198"/>
                  </a:lnTo>
                  <a:lnTo>
                    <a:pt x="6072" y="45"/>
                  </a:lnTo>
                  <a:lnTo>
                    <a:pt x="5575" y="45"/>
                  </a:lnTo>
                  <a:lnTo>
                    <a:pt x="5575" y="1706"/>
                  </a:lnTo>
                  <a:lnTo>
                    <a:pt x="5939" y="1706"/>
                  </a:lnTo>
                  <a:close/>
                  <a:moveTo>
                    <a:pt x="4726" y="1043"/>
                  </a:moveTo>
                  <a:lnTo>
                    <a:pt x="4319" y="1043"/>
                  </a:lnTo>
                  <a:lnTo>
                    <a:pt x="4523" y="528"/>
                  </a:lnTo>
                  <a:lnTo>
                    <a:pt x="4726" y="1043"/>
                  </a:lnTo>
                  <a:close/>
                  <a:moveTo>
                    <a:pt x="3662" y="1706"/>
                  </a:moveTo>
                  <a:lnTo>
                    <a:pt x="4065" y="1706"/>
                  </a:lnTo>
                  <a:lnTo>
                    <a:pt x="4204" y="1354"/>
                  </a:lnTo>
                  <a:lnTo>
                    <a:pt x="4850" y="1354"/>
                  </a:lnTo>
                  <a:lnTo>
                    <a:pt x="4994" y="1706"/>
                  </a:lnTo>
                  <a:lnTo>
                    <a:pt x="5406" y="1706"/>
                  </a:lnTo>
                  <a:lnTo>
                    <a:pt x="4684" y="45"/>
                  </a:lnTo>
                  <a:lnTo>
                    <a:pt x="4379" y="45"/>
                  </a:lnTo>
                  <a:lnTo>
                    <a:pt x="3662" y="1706"/>
                  </a:lnTo>
                  <a:close/>
                  <a:moveTo>
                    <a:pt x="3129" y="45"/>
                  </a:moveTo>
                  <a:lnTo>
                    <a:pt x="3129" y="1052"/>
                  </a:lnTo>
                  <a:cubicBezTo>
                    <a:pt x="3129" y="1102"/>
                    <a:pt x="3120" y="1150"/>
                    <a:pt x="3103" y="1196"/>
                  </a:cubicBezTo>
                  <a:cubicBezTo>
                    <a:pt x="3086" y="1241"/>
                    <a:pt x="3064" y="1277"/>
                    <a:pt x="3033" y="1308"/>
                  </a:cubicBezTo>
                  <a:cubicBezTo>
                    <a:pt x="3002" y="1339"/>
                    <a:pt x="2968" y="1365"/>
                    <a:pt x="2928" y="1385"/>
                  </a:cubicBezTo>
                  <a:cubicBezTo>
                    <a:pt x="2889" y="1402"/>
                    <a:pt x="2844" y="1413"/>
                    <a:pt x="2796" y="1413"/>
                  </a:cubicBezTo>
                  <a:cubicBezTo>
                    <a:pt x="2748" y="1413"/>
                    <a:pt x="2702" y="1404"/>
                    <a:pt x="2660" y="1385"/>
                  </a:cubicBezTo>
                  <a:cubicBezTo>
                    <a:pt x="2618" y="1368"/>
                    <a:pt x="2584" y="1342"/>
                    <a:pt x="2553" y="1308"/>
                  </a:cubicBezTo>
                  <a:cubicBezTo>
                    <a:pt x="2522" y="1277"/>
                    <a:pt x="2499" y="1238"/>
                    <a:pt x="2482" y="1196"/>
                  </a:cubicBezTo>
                  <a:cubicBezTo>
                    <a:pt x="2465" y="1150"/>
                    <a:pt x="2457" y="1105"/>
                    <a:pt x="2457" y="1052"/>
                  </a:cubicBezTo>
                  <a:lnTo>
                    <a:pt x="2457" y="45"/>
                  </a:lnTo>
                  <a:lnTo>
                    <a:pt x="2090" y="45"/>
                  </a:lnTo>
                  <a:lnTo>
                    <a:pt x="2090" y="1066"/>
                  </a:lnTo>
                  <a:cubicBezTo>
                    <a:pt x="2090" y="1164"/>
                    <a:pt x="2104" y="1255"/>
                    <a:pt x="2135" y="1339"/>
                  </a:cubicBezTo>
                  <a:cubicBezTo>
                    <a:pt x="2166" y="1421"/>
                    <a:pt x="2209" y="1495"/>
                    <a:pt x="2268" y="1557"/>
                  </a:cubicBezTo>
                  <a:cubicBezTo>
                    <a:pt x="2327" y="1619"/>
                    <a:pt x="2401" y="1667"/>
                    <a:pt x="2488" y="1701"/>
                  </a:cubicBezTo>
                  <a:cubicBezTo>
                    <a:pt x="2576" y="1735"/>
                    <a:pt x="2677" y="1751"/>
                    <a:pt x="2793" y="1751"/>
                  </a:cubicBezTo>
                  <a:cubicBezTo>
                    <a:pt x="2906" y="1751"/>
                    <a:pt x="3007" y="1735"/>
                    <a:pt x="3095" y="1701"/>
                  </a:cubicBezTo>
                  <a:cubicBezTo>
                    <a:pt x="3182" y="1667"/>
                    <a:pt x="3256" y="1619"/>
                    <a:pt x="3315" y="1557"/>
                  </a:cubicBezTo>
                  <a:cubicBezTo>
                    <a:pt x="3374" y="1495"/>
                    <a:pt x="3416" y="1424"/>
                    <a:pt x="3447" y="1339"/>
                  </a:cubicBezTo>
                  <a:cubicBezTo>
                    <a:pt x="3479" y="1258"/>
                    <a:pt x="3493" y="1164"/>
                    <a:pt x="3493" y="1066"/>
                  </a:cubicBezTo>
                  <a:lnTo>
                    <a:pt x="3493" y="45"/>
                  </a:lnTo>
                  <a:lnTo>
                    <a:pt x="3129" y="45"/>
                  </a:lnTo>
                  <a:close/>
                  <a:moveTo>
                    <a:pt x="536" y="488"/>
                  </a:moveTo>
                  <a:cubicBezTo>
                    <a:pt x="581" y="443"/>
                    <a:pt x="635" y="406"/>
                    <a:pt x="697" y="378"/>
                  </a:cubicBezTo>
                  <a:cubicBezTo>
                    <a:pt x="759" y="353"/>
                    <a:pt x="824" y="339"/>
                    <a:pt x="895" y="339"/>
                  </a:cubicBezTo>
                  <a:cubicBezTo>
                    <a:pt x="965" y="339"/>
                    <a:pt x="1029" y="352"/>
                    <a:pt x="1091" y="378"/>
                  </a:cubicBezTo>
                  <a:cubicBezTo>
                    <a:pt x="1153" y="403"/>
                    <a:pt x="1207" y="440"/>
                    <a:pt x="1252" y="488"/>
                  </a:cubicBezTo>
                  <a:cubicBezTo>
                    <a:pt x="1297" y="533"/>
                    <a:pt x="1334" y="590"/>
                    <a:pt x="1362" y="652"/>
                  </a:cubicBezTo>
                  <a:cubicBezTo>
                    <a:pt x="1387" y="714"/>
                    <a:pt x="1401" y="782"/>
                    <a:pt x="1401" y="855"/>
                  </a:cubicBezTo>
                  <a:cubicBezTo>
                    <a:pt x="1401" y="927"/>
                    <a:pt x="1387" y="992"/>
                    <a:pt x="1362" y="1057"/>
                  </a:cubicBezTo>
                  <a:cubicBezTo>
                    <a:pt x="1337" y="1119"/>
                    <a:pt x="1300" y="1173"/>
                    <a:pt x="1252" y="1221"/>
                  </a:cubicBezTo>
                  <a:cubicBezTo>
                    <a:pt x="1207" y="1266"/>
                    <a:pt x="1153" y="1303"/>
                    <a:pt x="1091" y="1331"/>
                  </a:cubicBezTo>
                  <a:cubicBezTo>
                    <a:pt x="1029" y="1356"/>
                    <a:pt x="965" y="1371"/>
                    <a:pt x="895" y="1371"/>
                  </a:cubicBezTo>
                  <a:cubicBezTo>
                    <a:pt x="824" y="1371"/>
                    <a:pt x="759" y="1356"/>
                    <a:pt x="697" y="1331"/>
                  </a:cubicBezTo>
                  <a:cubicBezTo>
                    <a:pt x="635" y="1306"/>
                    <a:pt x="581" y="1269"/>
                    <a:pt x="536" y="1221"/>
                  </a:cubicBezTo>
                  <a:cubicBezTo>
                    <a:pt x="491" y="1176"/>
                    <a:pt x="454" y="1119"/>
                    <a:pt x="426" y="1057"/>
                  </a:cubicBezTo>
                  <a:cubicBezTo>
                    <a:pt x="401" y="995"/>
                    <a:pt x="387" y="927"/>
                    <a:pt x="387" y="855"/>
                  </a:cubicBezTo>
                  <a:cubicBezTo>
                    <a:pt x="384" y="782"/>
                    <a:pt x="398" y="717"/>
                    <a:pt x="426" y="652"/>
                  </a:cubicBezTo>
                  <a:cubicBezTo>
                    <a:pt x="451" y="590"/>
                    <a:pt x="488" y="536"/>
                    <a:pt x="536" y="488"/>
                  </a:cubicBezTo>
                  <a:close/>
                  <a:moveTo>
                    <a:pt x="1447" y="1424"/>
                  </a:moveTo>
                  <a:lnTo>
                    <a:pt x="1447" y="1418"/>
                  </a:lnTo>
                  <a:cubicBezTo>
                    <a:pt x="1503" y="1393"/>
                    <a:pt x="1551" y="1362"/>
                    <a:pt x="1593" y="1320"/>
                  </a:cubicBezTo>
                  <a:cubicBezTo>
                    <a:pt x="1636" y="1280"/>
                    <a:pt x="1670" y="1235"/>
                    <a:pt x="1698" y="1184"/>
                  </a:cubicBezTo>
                  <a:cubicBezTo>
                    <a:pt x="1723" y="1133"/>
                    <a:pt x="1743" y="1080"/>
                    <a:pt x="1757" y="1023"/>
                  </a:cubicBezTo>
                  <a:cubicBezTo>
                    <a:pt x="1771" y="967"/>
                    <a:pt x="1777" y="911"/>
                    <a:pt x="1777" y="849"/>
                  </a:cubicBezTo>
                  <a:cubicBezTo>
                    <a:pt x="1777" y="725"/>
                    <a:pt x="1754" y="610"/>
                    <a:pt x="1706" y="505"/>
                  </a:cubicBezTo>
                  <a:cubicBezTo>
                    <a:pt x="1661" y="401"/>
                    <a:pt x="1596" y="310"/>
                    <a:pt x="1517" y="237"/>
                  </a:cubicBezTo>
                  <a:cubicBezTo>
                    <a:pt x="1438" y="161"/>
                    <a:pt x="1342" y="104"/>
                    <a:pt x="1235" y="62"/>
                  </a:cubicBezTo>
                  <a:cubicBezTo>
                    <a:pt x="1128" y="20"/>
                    <a:pt x="1012" y="0"/>
                    <a:pt x="889" y="0"/>
                  </a:cubicBezTo>
                  <a:cubicBezTo>
                    <a:pt x="765" y="0"/>
                    <a:pt x="649" y="20"/>
                    <a:pt x="542" y="62"/>
                  </a:cubicBezTo>
                  <a:cubicBezTo>
                    <a:pt x="435" y="104"/>
                    <a:pt x="339" y="161"/>
                    <a:pt x="260" y="237"/>
                  </a:cubicBezTo>
                  <a:cubicBezTo>
                    <a:pt x="181" y="313"/>
                    <a:pt x="116" y="404"/>
                    <a:pt x="70" y="508"/>
                  </a:cubicBezTo>
                  <a:cubicBezTo>
                    <a:pt x="25" y="612"/>
                    <a:pt x="0" y="728"/>
                    <a:pt x="0" y="852"/>
                  </a:cubicBezTo>
                  <a:cubicBezTo>
                    <a:pt x="0" y="987"/>
                    <a:pt x="22" y="1105"/>
                    <a:pt x="68" y="1210"/>
                  </a:cubicBezTo>
                  <a:cubicBezTo>
                    <a:pt x="113" y="1314"/>
                    <a:pt x="175" y="1404"/>
                    <a:pt x="257" y="1478"/>
                  </a:cubicBezTo>
                  <a:cubicBezTo>
                    <a:pt x="336" y="1551"/>
                    <a:pt x="432" y="1608"/>
                    <a:pt x="542" y="1644"/>
                  </a:cubicBezTo>
                  <a:cubicBezTo>
                    <a:pt x="652" y="1684"/>
                    <a:pt x="773" y="1701"/>
                    <a:pt x="903" y="1701"/>
                  </a:cubicBezTo>
                  <a:lnTo>
                    <a:pt x="1909" y="1701"/>
                  </a:lnTo>
                  <a:lnTo>
                    <a:pt x="1909" y="1424"/>
                  </a:lnTo>
                  <a:lnTo>
                    <a:pt x="1447" y="14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auto">
            <a:xfrm>
              <a:off x="2282825" y="2676525"/>
              <a:ext cx="1919288" cy="2216150"/>
            </a:xfrm>
            <a:custGeom>
              <a:avLst/>
              <a:gdLst>
                <a:gd name="T0" fmla="*/ 5331 w 5332"/>
                <a:gd name="T1" fmla="*/ 4616 h 6155"/>
                <a:gd name="T2" fmla="*/ 5331 w 5332"/>
                <a:gd name="T3" fmla="*/ 4616 h 6155"/>
                <a:gd name="T4" fmla="*/ 3999 w 5332"/>
                <a:gd name="T5" fmla="*/ 3846 h 6155"/>
                <a:gd name="T6" fmla="*/ 5331 w 5332"/>
                <a:gd name="T7" fmla="*/ 3076 h 6155"/>
                <a:gd name="T8" fmla="*/ 5331 w 5332"/>
                <a:gd name="T9" fmla="*/ 3076 h 6155"/>
                <a:gd name="T10" fmla="*/ 5331 w 5332"/>
                <a:gd name="T11" fmla="*/ 1538 h 6155"/>
                <a:gd name="T12" fmla="*/ 2664 w 5332"/>
                <a:gd name="T13" fmla="*/ 0 h 6155"/>
                <a:gd name="T14" fmla="*/ 0 w 5332"/>
                <a:gd name="T15" fmla="*/ 1541 h 6155"/>
                <a:gd name="T16" fmla="*/ 0 w 5332"/>
                <a:gd name="T17" fmla="*/ 4616 h 6155"/>
                <a:gd name="T18" fmla="*/ 2667 w 5332"/>
                <a:gd name="T19" fmla="*/ 6154 h 6155"/>
                <a:gd name="T20" fmla="*/ 3999 w 5332"/>
                <a:gd name="T21" fmla="*/ 5384 h 6155"/>
                <a:gd name="T22" fmla="*/ 3999 w 5332"/>
                <a:gd name="T23" fmla="*/ 5384 h 6155"/>
                <a:gd name="T24" fmla="*/ 5331 w 5332"/>
                <a:gd name="T25" fmla="*/ 6154 h 6155"/>
                <a:gd name="T26" fmla="*/ 5331 w 5332"/>
                <a:gd name="T27" fmla="*/ 4616 h 6155"/>
                <a:gd name="T28" fmla="*/ 2664 w 5332"/>
                <a:gd name="T29" fmla="*/ 4616 h 6155"/>
                <a:gd name="T30" fmla="*/ 2664 w 5332"/>
                <a:gd name="T31" fmla="*/ 4616 h 6155"/>
                <a:gd name="T32" fmla="*/ 1332 w 5332"/>
                <a:gd name="T33" fmla="*/ 3846 h 6155"/>
                <a:gd name="T34" fmla="*/ 1332 w 5332"/>
                <a:gd name="T35" fmla="*/ 2309 h 6155"/>
                <a:gd name="T36" fmla="*/ 2664 w 5332"/>
                <a:gd name="T37" fmla="*/ 1538 h 6155"/>
                <a:gd name="T38" fmla="*/ 3996 w 5332"/>
                <a:gd name="T39" fmla="*/ 2309 h 6155"/>
                <a:gd name="T40" fmla="*/ 3996 w 5332"/>
                <a:gd name="T41" fmla="*/ 2309 h 6155"/>
                <a:gd name="T42" fmla="*/ 3996 w 5332"/>
                <a:gd name="T43" fmla="*/ 3846 h 6155"/>
                <a:gd name="T44" fmla="*/ 2664 w 5332"/>
                <a:gd name="T45" fmla="*/ 4616 h 6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2" h="6155">
                  <a:moveTo>
                    <a:pt x="5331" y="4616"/>
                  </a:moveTo>
                  <a:lnTo>
                    <a:pt x="5331" y="4616"/>
                  </a:lnTo>
                  <a:lnTo>
                    <a:pt x="3999" y="3846"/>
                  </a:lnTo>
                  <a:lnTo>
                    <a:pt x="5331" y="3076"/>
                  </a:lnTo>
                  <a:lnTo>
                    <a:pt x="5331" y="3076"/>
                  </a:lnTo>
                  <a:lnTo>
                    <a:pt x="5331" y="1538"/>
                  </a:lnTo>
                  <a:lnTo>
                    <a:pt x="2664" y="0"/>
                  </a:lnTo>
                  <a:lnTo>
                    <a:pt x="0" y="1541"/>
                  </a:lnTo>
                  <a:lnTo>
                    <a:pt x="0" y="4616"/>
                  </a:lnTo>
                  <a:lnTo>
                    <a:pt x="2667" y="6154"/>
                  </a:lnTo>
                  <a:lnTo>
                    <a:pt x="3999" y="5384"/>
                  </a:lnTo>
                  <a:lnTo>
                    <a:pt x="3999" y="5384"/>
                  </a:lnTo>
                  <a:lnTo>
                    <a:pt x="5331" y="6154"/>
                  </a:lnTo>
                  <a:lnTo>
                    <a:pt x="5331" y="4616"/>
                  </a:lnTo>
                  <a:close/>
                  <a:moveTo>
                    <a:pt x="2664" y="4616"/>
                  </a:moveTo>
                  <a:lnTo>
                    <a:pt x="2664" y="4616"/>
                  </a:lnTo>
                  <a:lnTo>
                    <a:pt x="1332" y="3846"/>
                  </a:lnTo>
                  <a:lnTo>
                    <a:pt x="1332" y="2309"/>
                  </a:lnTo>
                  <a:lnTo>
                    <a:pt x="2664" y="1538"/>
                  </a:lnTo>
                  <a:lnTo>
                    <a:pt x="3996" y="2309"/>
                  </a:lnTo>
                  <a:lnTo>
                    <a:pt x="3996" y="2309"/>
                  </a:lnTo>
                  <a:lnTo>
                    <a:pt x="3996" y="3846"/>
                  </a:lnTo>
                  <a:lnTo>
                    <a:pt x="2664" y="46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533606" y="4661714"/>
            <a:ext cx="2644788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Footer notice</a:t>
            </a: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3" r:id="rId3"/>
    <p:sldLayoutId id="2147483662" r:id="rId4"/>
    <p:sldLayoutId id="2147483664" r:id="rId5"/>
    <p:sldLayoutId id="2147483666" r:id="rId6"/>
    <p:sldLayoutId id="2147483667" r:id="rId7"/>
    <p:sldLayoutId id="2147483674" r:id="rId8"/>
    <p:sldLayoutId id="2147483675" r:id="rId9"/>
    <p:sldLayoutId id="2147483676" r:id="rId10"/>
    <p:sldLayoutId id="2147483669" r:id="rId11"/>
    <p:sldLayoutId id="2147483673" r:id="rId12"/>
    <p:sldLayoutId id="2147483707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221" y="4330597"/>
            <a:ext cx="9141777" cy="812902"/>
          </a:xfrm>
          <a:prstGeom prst="rtTriangle">
            <a:avLst/>
          </a:prstGeom>
        </p:spPr>
      </p:pic>
      <p:sp>
        <p:nvSpPr>
          <p:cNvPr id="13" name="Right Triangle 12"/>
          <p:cNvSpPr/>
          <p:nvPr userDrawn="1"/>
        </p:nvSpPr>
        <p:spPr>
          <a:xfrm rot="5400000" flipH="1" flipV="1">
            <a:off x="4165545" y="165047"/>
            <a:ext cx="812902" cy="914400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390" y="273844"/>
            <a:ext cx="84032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90" y="1369219"/>
            <a:ext cx="8403220" cy="312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ight Triangle 10"/>
          <p:cNvSpPr/>
          <p:nvPr userDrawn="1"/>
        </p:nvSpPr>
        <p:spPr>
          <a:xfrm rot="5400000" flipH="1" flipV="1">
            <a:off x="8046267" y="4045757"/>
            <a:ext cx="812902" cy="1382582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96702" y="4661714"/>
            <a:ext cx="353815" cy="2736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800" b="1" i="0">
                <a:solidFill>
                  <a:schemeClr val="bg2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8481690D-6FBA-A647-9582-05165C8D4AB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70390" y="4612033"/>
            <a:ext cx="799509" cy="320079"/>
            <a:chOff x="2282825" y="2676525"/>
            <a:chExt cx="5535613" cy="2216150"/>
          </a:xfrm>
          <a:solidFill>
            <a:schemeClr val="accent1"/>
          </a:solidFill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>
              <a:off x="4703763" y="3470275"/>
              <a:ext cx="3114675" cy="630238"/>
            </a:xfrm>
            <a:custGeom>
              <a:avLst/>
              <a:gdLst>
                <a:gd name="T0" fmla="*/ 8174 w 8650"/>
                <a:gd name="T1" fmla="*/ 370 h 1752"/>
                <a:gd name="T2" fmla="*/ 8649 w 8650"/>
                <a:gd name="T3" fmla="*/ 45 h 1752"/>
                <a:gd name="T4" fmla="*/ 7333 w 8650"/>
                <a:gd name="T5" fmla="*/ 370 h 1752"/>
                <a:gd name="T6" fmla="*/ 7808 w 8650"/>
                <a:gd name="T7" fmla="*/ 1706 h 1752"/>
                <a:gd name="T8" fmla="*/ 5939 w 8650"/>
                <a:gd name="T9" fmla="*/ 1706 h 1752"/>
                <a:gd name="T10" fmla="*/ 5945 w 8650"/>
                <a:gd name="T11" fmla="*/ 525 h 1752"/>
                <a:gd name="T12" fmla="*/ 7150 w 8650"/>
                <a:gd name="T13" fmla="*/ 1706 h 1752"/>
                <a:gd name="T14" fmla="*/ 6783 w 8650"/>
                <a:gd name="T15" fmla="*/ 45 h 1752"/>
                <a:gd name="T16" fmla="*/ 6777 w 8650"/>
                <a:gd name="T17" fmla="*/ 1198 h 1752"/>
                <a:gd name="T18" fmla="*/ 5575 w 8650"/>
                <a:gd name="T19" fmla="*/ 45 h 1752"/>
                <a:gd name="T20" fmla="*/ 5939 w 8650"/>
                <a:gd name="T21" fmla="*/ 1706 h 1752"/>
                <a:gd name="T22" fmla="*/ 4319 w 8650"/>
                <a:gd name="T23" fmla="*/ 1043 h 1752"/>
                <a:gd name="T24" fmla="*/ 4726 w 8650"/>
                <a:gd name="T25" fmla="*/ 1043 h 1752"/>
                <a:gd name="T26" fmla="*/ 4065 w 8650"/>
                <a:gd name="T27" fmla="*/ 1706 h 1752"/>
                <a:gd name="T28" fmla="*/ 4850 w 8650"/>
                <a:gd name="T29" fmla="*/ 1354 h 1752"/>
                <a:gd name="T30" fmla="*/ 5406 w 8650"/>
                <a:gd name="T31" fmla="*/ 1706 h 1752"/>
                <a:gd name="T32" fmla="*/ 4379 w 8650"/>
                <a:gd name="T33" fmla="*/ 45 h 1752"/>
                <a:gd name="T34" fmla="*/ 3129 w 8650"/>
                <a:gd name="T35" fmla="*/ 45 h 1752"/>
                <a:gd name="T36" fmla="*/ 3103 w 8650"/>
                <a:gd name="T37" fmla="*/ 1196 h 1752"/>
                <a:gd name="T38" fmla="*/ 2928 w 8650"/>
                <a:gd name="T39" fmla="*/ 1385 h 1752"/>
                <a:gd name="T40" fmla="*/ 2660 w 8650"/>
                <a:gd name="T41" fmla="*/ 1385 h 1752"/>
                <a:gd name="T42" fmla="*/ 2482 w 8650"/>
                <a:gd name="T43" fmla="*/ 1196 h 1752"/>
                <a:gd name="T44" fmla="*/ 2457 w 8650"/>
                <a:gd name="T45" fmla="*/ 45 h 1752"/>
                <a:gd name="T46" fmla="*/ 2090 w 8650"/>
                <a:gd name="T47" fmla="*/ 1066 h 1752"/>
                <a:gd name="T48" fmla="*/ 2268 w 8650"/>
                <a:gd name="T49" fmla="*/ 1557 h 1752"/>
                <a:gd name="T50" fmla="*/ 2793 w 8650"/>
                <a:gd name="T51" fmla="*/ 1751 h 1752"/>
                <a:gd name="T52" fmla="*/ 3315 w 8650"/>
                <a:gd name="T53" fmla="*/ 1557 h 1752"/>
                <a:gd name="T54" fmla="*/ 3493 w 8650"/>
                <a:gd name="T55" fmla="*/ 1066 h 1752"/>
                <a:gd name="T56" fmla="*/ 3129 w 8650"/>
                <a:gd name="T57" fmla="*/ 45 h 1752"/>
                <a:gd name="T58" fmla="*/ 697 w 8650"/>
                <a:gd name="T59" fmla="*/ 378 h 1752"/>
                <a:gd name="T60" fmla="*/ 1091 w 8650"/>
                <a:gd name="T61" fmla="*/ 378 h 1752"/>
                <a:gd name="T62" fmla="*/ 1362 w 8650"/>
                <a:gd name="T63" fmla="*/ 652 h 1752"/>
                <a:gd name="T64" fmla="*/ 1362 w 8650"/>
                <a:gd name="T65" fmla="*/ 1057 h 1752"/>
                <a:gd name="T66" fmla="*/ 1091 w 8650"/>
                <a:gd name="T67" fmla="*/ 1331 h 1752"/>
                <a:gd name="T68" fmla="*/ 697 w 8650"/>
                <a:gd name="T69" fmla="*/ 1331 h 1752"/>
                <a:gd name="T70" fmla="*/ 426 w 8650"/>
                <a:gd name="T71" fmla="*/ 1057 h 1752"/>
                <a:gd name="T72" fmla="*/ 426 w 8650"/>
                <a:gd name="T73" fmla="*/ 652 h 1752"/>
                <a:gd name="T74" fmla="*/ 1447 w 8650"/>
                <a:gd name="T75" fmla="*/ 1424 h 1752"/>
                <a:gd name="T76" fmla="*/ 1593 w 8650"/>
                <a:gd name="T77" fmla="*/ 1320 h 1752"/>
                <a:gd name="T78" fmla="*/ 1757 w 8650"/>
                <a:gd name="T79" fmla="*/ 1023 h 1752"/>
                <a:gd name="T80" fmla="*/ 1706 w 8650"/>
                <a:gd name="T81" fmla="*/ 505 h 1752"/>
                <a:gd name="T82" fmla="*/ 1235 w 8650"/>
                <a:gd name="T83" fmla="*/ 62 h 1752"/>
                <a:gd name="T84" fmla="*/ 542 w 8650"/>
                <a:gd name="T85" fmla="*/ 62 h 1752"/>
                <a:gd name="T86" fmla="*/ 70 w 8650"/>
                <a:gd name="T87" fmla="*/ 508 h 1752"/>
                <a:gd name="T88" fmla="*/ 68 w 8650"/>
                <a:gd name="T89" fmla="*/ 1210 h 1752"/>
                <a:gd name="T90" fmla="*/ 542 w 8650"/>
                <a:gd name="T91" fmla="*/ 1644 h 1752"/>
                <a:gd name="T92" fmla="*/ 1909 w 8650"/>
                <a:gd name="T93" fmla="*/ 1701 h 1752"/>
                <a:gd name="T94" fmla="*/ 1447 w 8650"/>
                <a:gd name="T95" fmla="*/ 1424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50" h="1752">
                  <a:moveTo>
                    <a:pt x="8174" y="1706"/>
                  </a:moveTo>
                  <a:lnTo>
                    <a:pt x="8174" y="370"/>
                  </a:lnTo>
                  <a:lnTo>
                    <a:pt x="8649" y="370"/>
                  </a:lnTo>
                  <a:lnTo>
                    <a:pt x="8649" y="45"/>
                  </a:lnTo>
                  <a:lnTo>
                    <a:pt x="7333" y="45"/>
                  </a:lnTo>
                  <a:lnTo>
                    <a:pt x="7333" y="370"/>
                  </a:lnTo>
                  <a:lnTo>
                    <a:pt x="7808" y="370"/>
                  </a:lnTo>
                  <a:lnTo>
                    <a:pt x="7808" y="1706"/>
                  </a:lnTo>
                  <a:lnTo>
                    <a:pt x="8174" y="1706"/>
                  </a:lnTo>
                  <a:close/>
                  <a:moveTo>
                    <a:pt x="5939" y="1706"/>
                  </a:moveTo>
                  <a:lnTo>
                    <a:pt x="5939" y="525"/>
                  </a:lnTo>
                  <a:lnTo>
                    <a:pt x="5945" y="525"/>
                  </a:lnTo>
                  <a:lnTo>
                    <a:pt x="6670" y="1706"/>
                  </a:lnTo>
                  <a:lnTo>
                    <a:pt x="7150" y="1706"/>
                  </a:lnTo>
                  <a:lnTo>
                    <a:pt x="7150" y="45"/>
                  </a:lnTo>
                  <a:lnTo>
                    <a:pt x="6783" y="45"/>
                  </a:lnTo>
                  <a:lnTo>
                    <a:pt x="6783" y="1198"/>
                  </a:lnTo>
                  <a:lnTo>
                    <a:pt x="6777" y="1198"/>
                  </a:lnTo>
                  <a:lnTo>
                    <a:pt x="6072" y="45"/>
                  </a:lnTo>
                  <a:lnTo>
                    <a:pt x="5575" y="45"/>
                  </a:lnTo>
                  <a:lnTo>
                    <a:pt x="5575" y="1706"/>
                  </a:lnTo>
                  <a:lnTo>
                    <a:pt x="5939" y="1706"/>
                  </a:lnTo>
                  <a:close/>
                  <a:moveTo>
                    <a:pt x="4726" y="1043"/>
                  </a:moveTo>
                  <a:lnTo>
                    <a:pt x="4319" y="1043"/>
                  </a:lnTo>
                  <a:lnTo>
                    <a:pt x="4523" y="528"/>
                  </a:lnTo>
                  <a:lnTo>
                    <a:pt x="4726" y="1043"/>
                  </a:lnTo>
                  <a:close/>
                  <a:moveTo>
                    <a:pt x="3662" y="1706"/>
                  </a:moveTo>
                  <a:lnTo>
                    <a:pt x="4065" y="1706"/>
                  </a:lnTo>
                  <a:lnTo>
                    <a:pt x="4204" y="1354"/>
                  </a:lnTo>
                  <a:lnTo>
                    <a:pt x="4850" y="1354"/>
                  </a:lnTo>
                  <a:lnTo>
                    <a:pt x="4994" y="1706"/>
                  </a:lnTo>
                  <a:lnTo>
                    <a:pt x="5406" y="1706"/>
                  </a:lnTo>
                  <a:lnTo>
                    <a:pt x="4684" y="45"/>
                  </a:lnTo>
                  <a:lnTo>
                    <a:pt x="4379" y="45"/>
                  </a:lnTo>
                  <a:lnTo>
                    <a:pt x="3662" y="1706"/>
                  </a:lnTo>
                  <a:close/>
                  <a:moveTo>
                    <a:pt x="3129" y="45"/>
                  </a:moveTo>
                  <a:lnTo>
                    <a:pt x="3129" y="1052"/>
                  </a:lnTo>
                  <a:cubicBezTo>
                    <a:pt x="3129" y="1102"/>
                    <a:pt x="3120" y="1150"/>
                    <a:pt x="3103" y="1196"/>
                  </a:cubicBezTo>
                  <a:cubicBezTo>
                    <a:pt x="3086" y="1241"/>
                    <a:pt x="3064" y="1277"/>
                    <a:pt x="3033" y="1308"/>
                  </a:cubicBezTo>
                  <a:cubicBezTo>
                    <a:pt x="3002" y="1339"/>
                    <a:pt x="2968" y="1365"/>
                    <a:pt x="2928" y="1385"/>
                  </a:cubicBezTo>
                  <a:cubicBezTo>
                    <a:pt x="2889" y="1402"/>
                    <a:pt x="2844" y="1413"/>
                    <a:pt x="2796" y="1413"/>
                  </a:cubicBezTo>
                  <a:cubicBezTo>
                    <a:pt x="2748" y="1413"/>
                    <a:pt x="2702" y="1404"/>
                    <a:pt x="2660" y="1385"/>
                  </a:cubicBezTo>
                  <a:cubicBezTo>
                    <a:pt x="2618" y="1368"/>
                    <a:pt x="2584" y="1342"/>
                    <a:pt x="2553" y="1308"/>
                  </a:cubicBezTo>
                  <a:cubicBezTo>
                    <a:pt x="2522" y="1277"/>
                    <a:pt x="2499" y="1238"/>
                    <a:pt x="2482" y="1196"/>
                  </a:cubicBezTo>
                  <a:cubicBezTo>
                    <a:pt x="2465" y="1150"/>
                    <a:pt x="2457" y="1105"/>
                    <a:pt x="2457" y="1052"/>
                  </a:cubicBezTo>
                  <a:lnTo>
                    <a:pt x="2457" y="45"/>
                  </a:lnTo>
                  <a:lnTo>
                    <a:pt x="2090" y="45"/>
                  </a:lnTo>
                  <a:lnTo>
                    <a:pt x="2090" y="1066"/>
                  </a:lnTo>
                  <a:cubicBezTo>
                    <a:pt x="2090" y="1164"/>
                    <a:pt x="2104" y="1255"/>
                    <a:pt x="2135" y="1339"/>
                  </a:cubicBezTo>
                  <a:cubicBezTo>
                    <a:pt x="2166" y="1421"/>
                    <a:pt x="2209" y="1495"/>
                    <a:pt x="2268" y="1557"/>
                  </a:cubicBezTo>
                  <a:cubicBezTo>
                    <a:pt x="2327" y="1619"/>
                    <a:pt x="2401" y="1667"/>
                    <a:pt x="2488" y="1701"/>
                  </a:cubicBezTo>
                  <a:cubicBezTo>
                    <a:pt x="2576" y="1735"/>
                    <a:pt x="2677" y="1751"/>
                    <a:pt x="2793" y="1751"/>
                  </a:cubicBezTo>
                  <a:cubicBezTo>
                    <a:pt x="2906" y="1751"/>
                    <a:pt x="3007" y="1735"/>
                    <a:pt x="3095" y="1701"/>
                  </a:cubicBezTo>
                  <a:cubicBezTo>
                    <a:pt x="3182" y="1667"/>
                    <a:pt x="3256" y="1619"/>
                    <a:pt x="3315" y="1557"/>
                  </a:cubicBezTo>
                  <a:cubicBezTo>
                    <a:pt x="3374" y="1495"/>
                    <a:pt x="3416" y="1424"/>
                    <a:pt x="3447" y="1339"/>
                  </a:cubicBezTo>
                  <a:cubicBezTo>
                    <a:pt x="3479" y="1258"/>
                    <a:pt x="3493" y="1164"/>
                    <a:pt x="3493" y="1066"/>
                  </a:cubicBezTo>
                  <a:lnTo>
                    <a:pt x="3493" y="45"/>
                  </a:lnTo>
                  <a:lnTo>
                    <a:pt x="3129" y="45"/>
                  </a:lnTo>
                  <a:close/>
                  <a:moveTo>
                    <a:pt x="536" y="488"/>
                  </a:moveTo>
                  <a:cubicBezTo>
                    <a:pt x="581" y="443"/>
                    <a:pt x="635" y="406"/>
                    <a:pt x="697" y="378"/>
                  </a:cubicBezTo>
                  <a:cubicBezTo>
                    <a:pt x="759" y="353"/>
                    <a:pt x="824" y="339"/>
                    <a:pt x="895" y="339"/>
                  </a:cubicBezTo>
                  <a:cubicBezTo>
                    <a:pt x="965" y="339"/>
                    <a:pt x="1029" y="352"/>
                    <a:pt x="1091" y="378"/>
                  </a:cubicBezTo>
                  <a:cubicBezTo>
                    <a:pt x="1153" y="403"/>
                    <a:pt x="1207" y="440"/>
                    <a:pt x="1252" y="488"/>
                  </a:cubicBezTo>
                  <a:cubicBezTo>
                    <a:pt x="1297" y="533"/>
                    <a:pt x="1334" y="590"/>
                    <a:pt x="1362" y="652"/>
                  </a:cubicBezTo>
                  <a:cubicBezTo>
                    <a:pt x="1387" y="714"/>
                    <a:pt x="1401" y="782"/>
                    <a:pt x="1401" y="855"/>
                  </a:cubicBezTo>
                  <a:cubicBezTo>
                    <a:pt x="1401" y="927"/>
                    <a:pt x="1387" y="992"/>
                    <a:pt x="1362" y="1057"/>
                  </a:cubicBezTo>
                  <a:cubicBezTo>
                    <a:pt x="1337" y="1119"/>
                    <a:pt x="1300" y="1173"/>
                    <a:pt x="1252" y="1221"/>
                  </a:cubicBezTo>
                  <a:cubicBezTo>
                    <a:pt x="1207" y="1266"/>
                    <a:pt x="1153" y="1303"/>
                    <a:pt x="1091" y="1331"/>
                  </a:cubicBezTo>
                  <a:cubicBezTo>
                    <a:pt x="1029" y="1356"/>
                    <a:pt x="965" y="1371"/>
                    <a:pt x="895" y="1371"/>
                  </a:cubicBezTo>
                  <a:cubicBezTo>
                    <a:pt x="824" y="1371"/>
                    <a:pt x="759" y="1356"/>
                    <a:pt x="697" y="1331"/>
                  </a:cubicBezTo>
                  <a:cubicBezTo>
                    <a:pt x="635" y="1306"/>
                    <a:pt x="581" y="1269"/>
                    <a:pt x="536" y="1221"/>
                  </a:cubicBezTo>
                  <a:cubicBezTo>
                    <a:pt x="491" y="1176"/>
                    <a:pt x="454" y="1119"/>
                    <a:pt x="426" y="1057"/>
                  </a:cubicBezTo>
                  <a:cubicBezTo>
                    <a:pt x="401" y="995"/>
                    <a:pt x="387" y="927"/>
                    <a:pt x="387" y="855"/>
                  </a:cubicBezTo>
                  <a:cubicBezTo>
                    <a:pt x="384" y="782"/>
                    <a:pt x="398" y="717"/>
                    <a:pt x="426" y="652"/>
                  </a:cubicBezTo>
                  <a:cubicBezTo>
                    <a:pt x="451" y="590"/>
                    <a:pt x="488" y="536"/>
                    <a:pt x="536" y="488"/>
                  </a:cubicBezTo>
                  <a:close/>
                  <a:moveTo>
                    <a:pt x="1447" y="1424"/>
                  </a:moveTo>
                  <a:lnTo>
                    <a:pt x="1447" y="1418"/>
                  </a:lnTo>
                  <a:cubicBezTo>
                    <a:pt x="1503" y="1393"/>
                    <a:pt x="1551" y="1362"/>
                    <a:pt x="1593" y="1320"/>
                  </a:cubicBezTo>
                  <a:cubicBezTo>
                    <a:pt x="1636" y="1280"/>
                    <a:pt x="1670" y="1235"/>
                    <a:pt x="1698" y="1184"/>
                  </a:cubicBezTo>
                  <a:cubicBezTo>
                    <a:pt x="1723" y="1133"/>
                    <a:pt x="1743" y="1080"/>
                    <a:pt x="1757" y="1023"/>
                  </a:cubicBezTo>
                  <a:cubicBezTo>
                    <a:pt x="1771" y="967"/>
                    <a:pt x="1777" y="911"/>
                    <a:pt x="1777" y="849"/>
                  </a:cubicBezTo>
                  <a:cubicBezTo>
                    <a:pt x="1777" y="725"/>
                    <a:pt x="1754" y="610"/>
                    <a:pt x="1706" y="505"/>
                  </a:cubicBezTo>
                  <a:cubicBezTo>
                    <a:pt x="1661" y="401"/>
                    <a:pt x="1596" y="310"/>
                    <a:pt x="1517" y="237"/>
                  </a:cubicBezTo>
                  <a:cubicBezTo>
                    <a:pt x="1438" y="161"/>
                    <a:pt x="1342" y="104"/>
                    <a:pt x="1235" y="62"/>
                  </a:cubicBezTo>
                  <a:cubicBezTo>
                    <a:pt x="1128" y="20"/>
                    <a:pt x="1012" y="0"/>
                    <a:pt x="889" y="0"/>
                  </a:cubicBezTo>
                  <a:cubicBezTo>
                    <a:pt x="765" y="0"/>
                    <a:pt x="649" y="20"/>
                    <a:pt x="542" y="62"/>
                  </a:cubicBezTo>
                  <a:cubicBezTo>
                    <a:pt x="435" y="104"/>
                    <a:pt x="339" y="161"/>
                    <a:pt x="260" y="237"/>
                  </a:cubicBezTo>
                  <a:cubicBezTo>
                    <a:pt x="181" y="313"/>
                    <a:pt x="116" y="404"/>
                    <a:pt x="70" y="508"/>
                  </a:cubicBezTo>
                  <a:cubicBezTo>
                    <a:pt x="25" y="612"/>
                    <a:pt x="0" y="728"/>
                    <a:pt x="0" y="852"/>
                  </a:cubicBezTo>
                  <a:cubicBezTo>
                    <a:pt x="0" y="987"/>
                    <a:pt x="22" y="1105"/>
                    <a:pt x="68" y="1210"/>
                  </a:cubicBezTo>
                  <a:cubicBezTo>
                    <a:pt x="113" y="1314"/>
                    <a:pt x="175" y="1404"/>
                    <a:pt x="257" y="1478"/>
                  </a:cubicBezTo>
                  <a:cubicBezTo>
                    <a:pt x="336" y="1551"/>
                    <a:pt x="432" y="1608"/>
                    <a:pt x="542" y="1644"/>
                  </a:cubicBezTo>
                  <a:cubicBezTo>
                    <a:pt x="652" y="1684"/>
                    <a:pt x="773" y="1701"/>
                    <a:pt x="903" y="1701"/>
                  </a:cubicBezTo>
                  <a:lnTo>
                    <a:pt x="1909" y="1701"/>
                  </a:lnTo>
                  <a:lnTo>
                    <a:pt x="1909" y="1424"/>
                  </a:lnTo>
                  <a:lnTo>
                    <a:pt x="1447" y="14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auto">
            <a:xfrm>
              <a:off x="2282825" y="2676525"/>
              <a:ext cx="1919288" cy="2216150"/>
            </a:xfrm>
            <a:custGeom>
              <a:avLst/>
              <a:gdLst>
                <a:gd name="T0" fmla="*/ 5331 w 5332"/>
                <a:gd name="T1" fmla="*/ 4616 h 6155"/>
                <a:gd name="T2" fmla="*/ 5331 w 5332"/>
                <a:gd name="T3" fmla="*/ 4616 h 6155"/>
                <a:gd name="T4" fmla="*/ 3999 w 5332"/>
                <a:gd name="T5" fmla="*/ 3846 h 6155"/>
                <a:gd name="T6" fmla="*/ 5331 w 5332"/>
                <a:gd name="T7" fmla="*/ 3076 h 6155"/>
                <a:gd name="T8" fmla="*/ 5331 w 5332"/>
                <a:gd name="T9" fmla="*/ 3076 h 6155"/>
                <a:gd name="T10" fmla="*/ 5331 w 5332"/>
                <a:gd name="T11" fmla="*/ 1538 h 6155"/>
                <a:gd name="T12" fmla="*/ 2664 w 5332"/>
                <a:gd name="T13" fmla="*/ 0 h 6155"/>
                <a:gd name="T14" fmla="*/ 0 w 5332"/>
                <a:gd name="T15" fmla="*/ 1541 h 6155"/>
                <a:gd name="T16" fmla="*/ 0 w 5332"/>
                <a:gd name="T17" fmla="*/ 4616 h 6155"/>
                <a:gd name="T18" fmla="*/ 2667 w 5332"/>
                <a:gd name="T19" fmla="*/ 6154 h 6155"/>
                <a:gd name="T20" fmla="*/ 3999 w 5332"/>
                <a:gd name="T21" fmla="*/ 5384 h 6155"/>
                <a:gd name="T22" fmla="*/ 3999 w 5332"/>
                <a:gd name="T23" fmla="*/ 5384 h 6155"/>
                <a:gd name="T24" fmla="*/ 5331 w 5332"/>
                <a:gd name="T25" fmla="*/ 6154 h 6155"/>
                <a:gd name="T26" fmla="*/ 5331 w 5332"/>
                <a:gd name="T27" fmla="*/ 4616 h 6155"/>
                <a:gd name="T28" fmla="*/ 2664 w 5332"/>
                <a:gd name="T29" fmla="*/ 4616 h 6155"/>
                <a:gd name="T30" fmla="*/ 2664 w 5332"/>
                <a:gd name="T31" fmla="*/ 4616 h 6155"/>
                <a:gd name="T32" fmla="*/ 1332 w 5332"/>
                <a:gd name="T33" fmla="*/ 3846 h 6155"/>
                <a:gd name="T34" fmla="*/ 1332 w 5332"/>
                <a:gd name="T35" fmla="*/ 2309 h 6155"/>
                <a:gd name="T36" fmla="*/ 2664 w 5332"/>
                <a:gd name="T37" fmla="*/ 1538 h 6155"/>
                <a:gd name="T38" fmla="*/ 3996 w 5332"/>
                <a:gd name="T39" fmla="*/ 2309 h 6155"/>
                <a:gd name="T40" fmla="*/ 3996 w 5332"/>
                <a:gd name="T41" fmla="*/ 2309 h 6155"/>
                <a:gd name="T42" fmla="*/ 3996 w 5332"/>
                <a:gd name="T43" fmla="*/ 3846 h 6155"/>
                <a:gd name="T44" fmla="*/ 2664 w 5332"/>
                <a:gd name="T45" fmla="*/ 4616 h 6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2" h="6155">
                  <a:moveTo>
                    <a:pt x="5331" y="4616"/>
                  </a:moveTo>
                  <a:lnTo>
                    <a:pt x="5331" y="4616"/>
                  </a:lnTo>
                  <a:lnTo>
                    <a:pt x="3999" y="3846"/>
                  </a:lnTo>
                  <a:lnTo>
                    <a:pt x="5331" y="3076"/>
                  </a:lnTo>
                  <a:lnTo>
                    <a:pt x="5331" y="3076"/>
                  </a:lnTo>
                  <a:lnTo>
                    <a:pt x="5331" y="1538"/>
                  </a:lnTo>
                  <a:lnTo>
                    <a:pt x="2664" y="0"/>
                  </a:lnTo>
                  <a:lnTo>
                    <a:pt x="0" y="1541"/>
                  </a:lnTo>
                  <a:lnTo>
                    <a:pt x="0" y="4616"/>
                  </a:lnTo>
                  <a:lnTo>
                    <a:pt x="2667" y="6154"/>
                  </a:lnTo>
                  <a:lnTo>
                    <a:pt x="3999" y="5384"/>
                  </a:lnTo>
                  <a:lnTo>
                    <a:pt x="3999" y="5384"/>
                  </a:lnTo>
                  <a:lnTo>
                    <a:pt x="5331" y="6154"/>
                  </a:lnTo>
                  <a:lnTo>
                    <a:pt x="5331" y="4616"/>
                  </a:lnTo>
                  <a:close/>
                  <a:moveTo>
                    <a:pt x="2664" y="4616"/>
                  </a:moveTo>
                  <a:lnTo>
                    <a:pt x="2664" y="4616"/>
                  </a:lnTo>
                  <a:lnTo>
                    <a:pt x="1332" y="3846"/>
                  </a:lnTo>
                  <a:lnTo>
                    <a:pt x="1332" y="2309"/>
                  </a:lnTo>
                  <a:lnTo>
                    <a:pt x="2664" y="1538"/>
                  </a:lnTo>
                  <a:lnTo>
                    <a:pt x="3996" y="2309"/>
                  </a:lnTo>
                  <a:lnTo>
                    <a:pt x="3996" y="2309"/>
                  </a:lnTo>
                  <a:lnTo>
                    <a:pt x="3996" y="3846"/>
                  </a:lnTo>
                  <a:lnTo>
                    <a:pt x="2664" y="46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533606" y="4661714"/>
            <a:ext cx="2644788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Footer notice</a:t>
            </a:r>
          </a:p>
        </p:txBody>
      </p:sp>
    </p:spTree>
    <p:extLst>
      <p:ext uri="{BB962C8B-B14F-4D97-AF65-F5344CB8AC3E}">
        <p14:creationId xmlns:p14="http://schemas.microsoft.com/office/powerpoint/2010/main" val="4129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accent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58.png"/><Relationship Id="rId7" Type="http://schemas.openxmlformats.org/officeDocument/2006/relationships/image" Target="../media/image62.tiff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tiff"/><Relationship Id="rId5" Type="http://schemas.openxmlformats.org/officeDocument/2006/relationships/image" Target="../media/image60.png"/><Relationship Id="rId10" Type="http://schemas.openxmlformats.org/officeDocument/2006/relationships/image" Target="../media/image65.tiff"/><Relationship Id="rId4" Type="http://schemas.openxmlformats.org/officeDocument/2006/relationships/image" Target="../media/image59.png"/><Relationship Id="rId9" Type="http://schemas.openxmlformats.org/officeDocument/2006/relationships/image" Target="../media/image6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jpeg"/><Relationship Id="rId11" Type="http://schemas.openxmlformats.org/officeDocument/2006/relationships/hyperlink" Target="http://www.vinividivinvi.com/2011/04/me-voy.html" TargetMode="External"/><Relationship Id="rId5" Type="http://schemas.openxmlformats.org/officeDocument/2006/relationships/image" Target="../media/image75.jpeg"/><Relationship Id="rId10" Type="http://schemas.openxmlformats.org/officeDocument/2006/relationships/image" Target="../media/image80.jp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1F851C-92D5-3345-A563-980EA6347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IWOMM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C672B0-202B-974C-B522-1A0012E4BF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London – 13</a:t>
            </a:r>
            <a:r>
              <a:rPr lang="en-US" baseline="30000" dirty="0"/>
              <a:t>th</a:t>
            </a:r>
            <a:r>
              <a:rPr lang="en-US" dirty="0"/>
              <a:t> February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0C0F8-2160-164D-98F0-68BCE305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97" y="156879"/>
            <a:ext cx="3442765" cy="19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Overledger</a:t>
            </a:r>
            <a:r>
              <a:rPr lang="en-US" dirty="0"/>
              <a:t> Features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9A38108-B8E7-C64A-A30E-81B1B9C33B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00" y="2989010"/>
            <a:ext cx="1190625" cy="11906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B99CA4-7B58-3749-B189-7723A87B38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3625" y="2989010"/>
            <a:ext cx="1190625" cy="11906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3FB92D2-D44F-2E41-BA1A-8E4C24620AB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4875" y="2989012"/>
            <a:ext cx="1190625" cy="11906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FCA19C-75F8-0D48-A6B6-95E69366A1B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5500" y="2989011"/>
            <a:ext cx="1190625" cy="11906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902531C-78CD-3C4F-9DB4-FC27EC1840D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96125" y="2989010"/>
            <a:ext cx="1190625" cy="11906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558C84C-AF5F-9945-A0D8-3AFC701AAE3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24250" y="2989011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1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Avenir Heavy" charset="0"/>
              </a:rPr>
              <a:t>Overledger : An OS overlay to Interconnect blockchains and networks</a:t>
            </a:r>
            <a:endParaRPr b="1" kern="1200" dirty="0">
              <a:solidFill>
                <a:schemeClr val="tx1"/>
              </a:solidFill>
              <a:latin typeface="Avenir Heavy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07AF5D-85FF-7B48-BCE8-6707031EAE36}"/>
              </a:ext>
            </a:extLst>
          </p:cNvPr>
          <p:cNvGrpSpPr/>
          <p:nvPr/>
        </p:nvGrpSpPr>
        <p:grpSpPr>
          <a:xfrm>
            <a:off x="593431" y="2201683"/>
            <a:ext cx="7136687" cy="2254320"/>
            <a:chOff x="92362" y="1846831"/>
            <a:chExt cx="8526815" cy="2613471"/>
          </a:xfrm>
        </p:grpSpPr>
        <p:grpSp>
          <p:nvGrpSpPr>
            <p:cNvPr id="284" name="Group 124"/>
            <p:cNvGrpSpPr/>
            <p:nvPr/>
          </p:nvGrpSpPr>
          <p:grpSpPr>
            <a:xfrm>
              <a:off x="1413331" y="1846831"/>
              <a:ext cx="7205846" cy="2613471"/>
              <a:chOff x="0" y="488032"/>
              <a:chExt cx="7205844" cy="2613470"/>
            </a:xfrm>
          </p:grpSpPr>
          <p:grpSp>
            <p:nvGrpSpPr>
              <p:cNvPr id="184" name="Rounded Rectangle 126"/>
              <p:cNvGrpSpPr/>
              <p:nvPr/>
            </p:nvGrpSpPr>
            <p:grpSpPr>
              <a:xfrm>
                <a:off x="36731" y="488032"/>
                <a:ext cx="7155031" cy="349388"/>
                <a:chOff x="0" y="0"/>
                <a:chExt cx="7155029" cy="349386"/>
              </a:xfrm>
            </p:grpSpPr>
            <p:sp>
              <p:nvSpPr>
                <p:cNvPr id="182" name="Rounded Rectangle"/>
                <p:cNvSpPr/>
                <p:nvPr/>
              </p:nvSpPr>
              <p:spPr>
                <a:xfrm>
                  <a:off x="0" y="0"/>
                  <a:ext cx="7155030" cy="34938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solidFill>
                        <a:srgbClr val="FFFFFF"/>
                      </a:solidFill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Heavy"/>
                    <a:sym typeface="Avenir Heavy"/>
                  </a:endParaRPr>
                </a:p>
              </p:txBody>
            </p:sp>
            <p:sp>
              <p:nvSpPr>
                <p:cNvPr id="183" name="Overledger"/>
                <p:cNvSpPr txBox="1"/>
                <p:nvPr/>
              </p:nvSpPr>
              <p:spPr>
                <a:xfrm>
                  <a:off x="17055" y="33722"/>
                  <a:ext cx="7120920" cy="2819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100">
                      <a:solidFill>
                        <a:srgbClr val="FFFFFF"/>
                      </a:solidFill>
                      <a:latin typeface="Avenir Heavy"/>
                      <a:ea typeface="Avenir Heavy"/>
                      <a:cs typeface="Avenir Heavy"/>
                      <a:sym typeface="Avenir Heavy"/>
                    </a:defRPr>
                  </a:lvl1pPr>
                </a:lstStyle>
                <a:p>
                  <a:pPr marL="0" marR="0" lvl="0" indent="0" algn="ctr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rPr>
                    <a:t>Overledger</a:t>
                  </a:r>
                </a:p>
              </p:txBody>
            </p:sp>
          </p:grpSp>
          <p:grpSp>
            <p:nvGrpSpPr>
              <p:cNvPr id="210" name="Group 127"/>
              <p:cNvGrpSpPr/>
              <p:nvPr/>
            </p:nvGrpSpPr>
            <p:grpSpPr>
              <a:xfrm>
                <a:off x="0" y="1436631"/>
                <a:ext cx="2296430" cy="1664871"/>
                <a:chOff x="0" y="0"/>
                <a:chExt cx="2296428" cy="1664869"/>
              </a:xfrm>
            </p:grpSpPr>
            <p:sp>
              <p:nvSpPr>
                <p:cNvPr id="185" name="Freeform 6"/>
                <p:cNvSpPr/>
                <p:nvPr/>
              </p:nvSpPr>
              <p:spPr>
                <a:xfrm rot="10800000">
                  <a:off x="1394683" y="234165"/>
                  <a:ext cx="900483" cy="1741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081" y="0"/>
                      </a:moveTo>
                      <a:lnTo>
                        <a:pt x="0" y="160"/>
                      </a:lnTo>
                      <a:lnTo>
                        <a:pt x="18998" y="21600"/>
                      </a:lnTo>
                      <a:lnTo>
                        <a:pt x="21600" y="21600"/>
                      </a:lnTo>
                      <a:lnTo>
                        <a:pt x="8081" y="0"/>
                      </a:lnTo>
                      <a:close/>
                    </a:path>
                  </a:pathLst>
                </a:custGeom>
                <a:solidFill>
                  <a:srgbClr val="22B8A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186" name="Freeform 8"/>
                <p:cNvSpPr/>
                <p:nvPr/>
              </p:nvSpPr>
              <p:spPr>
                <a:xfrm rot="10800000">
                  <a:off x="1235707" y="234165"/>
                  <a:ext cx="570478" cy="172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12756" y="0"/>
                      </a:lnTo>
                      <a:lnTo>
                        <a:pt x="0" y="0"/>
                      </a:lnTo>
                      <a:lnTo>
                        <a:pt x="17449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1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187" name="Freeform 10"/>
                <p:cNvSpPr/>
                <p:nvPr/>
              </p:nvSpPr>
              <p:spPr>
                <a:xfrm rot="10800000">
                  <a:off x="980312" y="234165"/>
                  <a:ext cx="336893" cy="172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5418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8353" y="21600"/>
                      </a:lnTo>
                      <a:lnTo>
                        <a:pt x="15418" y="21600"/>
                      </a:lnTo>
                      <a:close/>
                    </a:path>
                  </a:pathLst>
                </a:custGeom>
                <a:solidFill>
                  <a:srgbClr val="4F00A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188" name="Freeform 13"/>
                <p:cNvSpPr/>
                <p:nvPr/>
              </p:nvSpPr>
              <p:spPr>
                <a:xfrm rot="10800000">
                  <a:off x="491332" y="234165"/>
                  <a:ext cx="536617" cy="172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436" y="21600"/>
                      </a:moveTo>
                      <a:lnTo>
                        <a:pt x="21600" y="0"/>
                      </a:lnTo>
                      <a:lnTo>
                        <a:pt x="8039" y="0"/>
                      </a:lnTo>
                      <a:lnTo>
                        <a:pt x="0" y="21600"/>
                      </a:lnTo>
                      <a:lnTo>
                        <a:pt x="4436" y="21600"/>
                      </a:lnTo>
                      <a:close/>
                    </a:path>
                  </a:pathLst>
                </a:custGeom>
                <a:solidFill>
                  <a:srgbClr val="4F00A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189" name="Freeform 14"/>
                <p:cNvSpPr/>
                <p:nvPr/>
              </p:nvSpPr>
              <p:spPr>
                <a:xfrm rot="10800000">
                  <a:off x="2351" y="234165"/>
                  <a:ext cx="866622" cy="172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46" y="21600"/>
                      </a:moveTo>
                      <a:lnTo>
                        <a:pt x="21600" y="0"/>
                      </a:lnTo>
                      <a:lnTo>
                        <a:pt x="13203" y="0"/>
                      </a:lnTo>
                      <a:lnTo>
                        <a:pt x="0" y="21600"/>
                      </a:lnTo>
                      <a:lnTo>
                        <a:pt x="2746" y="21600"/>
                      </a:lnTo>
                      <a:close/>
                    </a:path>
                  </a:pathLst>
                </a:custGeom>
                <a:solidFill>
                  <a:srgbClr val="22B8A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190" name="Rectangle 15"/>
                <p:cNvSpPr/>
                <p:nvPr/>
              </p:nvSpPr>
              <p:spPr>
                <a:xfrm rot="10800000">
                  <a:off x="1394684" y="0"/>
                  <a:ext cx="107324" cy="234166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191" name="Rectangle 16"/>
                <p:cNvSpPr/>
                <p:nvPr/>
              </p:nvSpPr>
              <p:spPr>
                <a:xfrm rot="10800000">
                  <a:off x="1235709" y="0"/>
                  <a:ext cx="108471" cy="234166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192" name="Rectangle 17"/>
                <p:cNvSpPr/>
                <p:nvPr/>
              </p:nvSpPr>
              <p:spPr>
                <a:xfrm rot="10800000">
                  <a:off x="1076732" y="0"/>
                  <a:ext cx="110193" cy="234166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193" name="Freeform 18"/>
                <p:cNvSpPr/>
                <p:nvPr/>
              </p:nvSpPr>
              <p:spPr>
                <a:xfrm rot="10800000">
                  <a:off x="917755" y="-1"/>
                  <a:ext cx="110194" cy="2341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337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A452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194" name="Freeform 19"/>
                <p:cNvSpPr/>
                <p:nvPr/>
              </p:nvSpPr>
              <p:spPr>
                <a:xfrm rot="10800000">
                  <a:off x="758779" y="-1"/>
                  <a:ext cx="110194" cy="2341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563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grpSp>
              <p:nvGrpSpPr>
                <p:cNvPr id="197" name="Pentagon 24"/>
                <p:cNvGrpSpPr/>
                <p:nvPr/>
              </p:nvGrpSpPr>
              <p:grpSpPr>
                <a:xfrm>
                  <a:off x="1958274" y="408338"/>
                  <a:ext cx="338155" cy="1256532"/>
                  <a:chOff x="0" y="0"/>
                  <a:chExt cx="338154" cy="1256531"/>
                </a:xfrm>
              </p:grpSpPr>
              <p:sp>
                <p:nvSpPr>
                  <p:cNvPr id="195" name="Shape"/>
                  <p:cNvSpPr/>
                  <p:nvPr/>
                </p:nvSpPr>
                <p:spPr>
                  <a:xfrm rot="5400000">
                    <a:off x="-459189" y="459188"/>
                    <a:ext cx="1256532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4" y="0"/>
                        </a:lnTo>
                        <a:lnTo>
                          <a:pt x="21600" y="10800"/>
                        </a:lnTo>
                        <a:lnTo>
                          <a:pt x="18694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" name="Ripple"/>
                  <p:cNvSpPr txBox="1"/>
                  <p:nvPr/>
                </p:nvSpPr>
                <p:spPr>
                  <a:xfrm rot="5400000">
                    <a:off x="-416920" y="490746"/>
                    <a:ext cx="1171994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Ripple</a:t>
                    </a:r>
                  </a:p>
                </p:txBody>
              </p:sp>
            </p:grpSp>
            <p:grpSp>
              <p:nvGrpSpPr>
                <p:cNvPr id="200" name="Pentagon 25"/>
                <p:cNvGrpSpPr/>
                <p:nvPr/>
              </p:nvGrpSpPr>
              <p:grpSpPr>
                <a:xfrm>
                  <a:off x="1470729" y="407048"/>
                  <a:ext cx="338155" cy="1257821"/>
                  <a:chOff x="0" y="0"/>
                  <a:chExt cx="338154" cy="1257820"/>
                </a:xfrm>
              </p:grpSpPr>
              <p:sp>
                <p:nvSpPr>
                  <p:cNvPr id="198" name="Shape"/>
                  <p:cNvSpPr/>
                  <p:nvPr/>
                </p:nvSpPr>
                <p:spPr>
                  <a:xfrm rot="5400000">
                    <a:off x="-459834" y="459833"/>
                    <a:ext cx="1257822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7" y="0"/>
                        </a:lnTo>
                        <a:lnTo>
                          <a:pt x="21600" y="10800"/>
                        </a:lnTo>
                        <a:lnTo>
                          <a:pt x="18697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" name="Stellar"/>
                  <p:cNvSpPr txBox="1"/>
                  <p:nvPr/>
                </p:nvSpPr>
                <p:spPr>
                  <a:xfrm rot="5400000">
                    <a:off x="-417564" y="491391"/>
                    <a:ext cx="1173282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Stellar</a:t>
                    </a:r>
                  </a:p>
                </p:txBody>
              </p:sp>
            </p:grpSp>
            <p:grpSp>
              <p:nvGrpSpPr>
                <p:cNvPr id="203" name="Pentagon 26"/>
                <p:cNvGrpSpPr/>
                <p:nvPr/>
              </p:nvGrpSpPr>
              <p:grpSpPr>
                <a:xfrm>
                  <a:off x="980485" y="407048"/>
                  <a:ext cx="338156" cy="1257821"/>
                  <a:chOff x="0" y="0"/>
                  <a:chExt cx="338154" cy="1257820"/>
                </a:xfrm>
              </p:grpSpPr>
              <p:sp>
                <p:nvSpPr>
                  <p:cNvPr id="201" name="Shape"/>
                  <p:cNvSpPr/>
                  <p:nvPr/>
                </p:nvSpPr>
                <p:spPr>
                  <a:xfrm rot="5400000">
                    <a:off x="-459834" y="459833"/>
                    <a:ext cx="1257822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7" y="0"/>
                        </a:lnTo>
                        <a:lnTo>
                          <a:pt x="21600" y="10800"/>
                        </a:lnTo>
                        <a:lnTo>
                          <a:pt x="18697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Bitcoin"/>
                  <p:cNvSpPr txBox="1"/>
                  <p:nvPr/>
                </p:nvSpPr>
                <p:spPr>
                  <a:xfrm rot="5400000">
                    <a:off x="-417564" y="491391"/>
                    <a:ext cx="1173282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Bitcoin</a:t>
                    </a:r>
                  </a:p>
                </p:txBody>
              </p:sp>
            </p:grpSp>
            <p:grpSp>
              <p:nvGrpSpPr>
                <p:cNvPr id="206" name="Pentagon 27"/>
                <p:cNvGrpSpPr/>
                <p:nvPr/>
              </p:nvGrpSpPr>
              <p:grpSpPr>
                <a:xfrm>
                  <a:off x="490242" y="408016"/>
                  <a:ext cx="338156" cy="1256854"/>
                  <a:chOff x="0" y="0"/>
                  <a:chExt cx="338154" cy="1256852"/>
                </a:xfrm>
              </p:grpSpPr>
              <p:sp>
                <p:nvSpPr>
                  <p:cNvPr id="204" name="Shape"/>
                  <p:cNvSpPr/>
                  <p:nvPr/>
                </p:nvSpPr>
                <p:spPr>
                  <a:xfrm rot="5400000">
                    <a:off x="-459350" y="459349"/>
                    <a:ext cx="1256854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4" y="0"/>
                        </a:lnTo>
                        <a:lnTo>
                          <a:pt x="21600" y="10800"/>
                        </a:lnTo>
                        <a:lnTo>
                          <a:pt x="18694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A452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pPr>
                    <a:endParaRPr kumimoji="0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endParaRPr>
                  </a:p>
                </p:txBody>
              </p:sp>
              <p:sp>
                <p:nvSpPr>
                  <p:cNvPr id="205" name="Ethereum"/>
                  <p:cNvSpPr txBox="1"/>
                  <p:nvPr/>
                </p:nvSpPr>
                <p:spPr>
                  <a:xfrm rot="5400000">
                    <a:off x="-417081" y="490907"/>
                    <a:ext cx="1172316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Ethereum</a:t>
                    </a:r>
                  </a:p>
                </p:txBody>
              </p:sp>
            </p:grpSp>
            <p:grpSp>
              <p:nvGrpSpPr>
                <p:cNvPr id="209" name="Pentagon 28"/>
                <p:cNvGrpSpPr/>
                <p:nvPr/>
              </p:nvGrpSpPr>
              <p:grpSpPr>
                <a:xfrm>
                  <a:off x="-1" y="408017"/>
                  <a:ext cx="338155" cy="1256852"/>
                  <a:chOff x="0" y="0"/>
                  <a:chExt cx="338154" cy="1256851"/>
                </a:xfrm>
              </p:grpSpPr>
              <p:sp>
                <p:nvSpPr>
                  <p:cNvPr id="207" name="Shape"/>
                  <p:cNvSpPr/>
                  <p:nvPr/>
                </p:nvSpPr>
                <p:spPr>
                  <a:xfrm rot="5400000">
                    <a:off x="-459349" y="459348"/>
                    <a:ext cx="1256852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4" y="0"/>
                        </a:lnTo>
                        <a:lnTo>
                          <a:pt x="21600" y="10800"/>
                        </a:lnTo>
                        <a:lnTo>
                          <a:pt x="18694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pPr>
                    <a:endParaRPr kumimoji="0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endParaRPr>
                  </a:p>
                </p:txBody>
              </p:sp>
              <p:sp>
                <p:nvSpPr>
                  <p:cNvPr id="208" name="Hyperledger"/>
                  <p:cNvSpPr txBox="1"/>
                  <p:nvPr/>
                </p:nvSpPr>
                <p:spPr>
                  <a:xfrm rot="5400000">
                    <a:off x="-417080" y="490906"/>
                    <a:ext cx="1172314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Hyperledger</a:t>
                    </a:r>
                  </a:p>
                </p:txBody>
              </p:sp>
            </p:grpSp>
          </p:grpSp>
          <p:grpSp>
            <p:nvGrpSpPr>
              <p:cNvPr id="236" name="Group 128"/>
              <p:cNvGrpSpPr/>
              <p:nvPr/>
            </p:nvGrpSpPr>
            <p:grpSpPr>
              <a:xfrm>
                <a:off x="4895332" y="1436631"/>
                <a:ext cx="2296431" cy="1664866"/>
                <a:chOff x="-1" y="0"/>
                <a:chExt cx="2296430" cy="1664865"/>
              </a:xfrm>
            </p:grpSpPr>
            <p:sp>
              <p:nvSpPr>
                <p:cNvPr id="211" name="Freeform 6"/>
                <p:cNvSpPr/>
                <p:nvPr/>
              </p:nvSpPr>
              <p:spPr>
                <a:xfrm rot="10800000">
                  <a:off x="1394683" y="234165"/>
                  <a:ext cx="900483" cy="1741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081" y="0"/>
                      </a:moveTo>
                      <a:lnTo>
                        <a:pt x="0" y="160"/>
                      </a:lnTo>
                      <a:lnTo>
                        <a:pt x="18998" y="21600"/>
                      </a:lnTo>
                      <a:lnTo>
                        <a:pt x="21600" y="21600"/>
                      </a:lnTo>
                      <a:lnTo>
                        <a:pt x="8081" y="0"/>
                      </a:lnTo>
                      <a:close/>
                    </a:path>
                  </a:pathLst>
                </a:custGeom>
                <a:solidFill>
                  <a:srgbClr val="22B8A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12" name="Freeform 8"/>
                <p:cNvSpPr/>
                <p:nvPr/>
              </p:nvSpPr>
              <p:spPr>
                <a:xfrm rot="10800000">
                  <a:off x="1235707" y="234165"/>
                  <a:ext cx="570478" cy="1728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12756" y="0"/>
                      </a:lnTo>
                      <a:lnTo>
                        <a:pt x="0" y="0"/>
                      </a:lnTo>
                      <a:lnTo>
                        <a:pt x="17449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1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13" name="Freeform 10"/>
                <p:cNvSpPr/>
                <p:nvPr/>
              </p:nvSpPr>
              <p:spPr>
                <a:xfrm rot="10800000">
                  <a:off x="980312" y="234165"/>
                  <a:ext cx="336893" cy="1728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5418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8353" y="21600"/>
                      </a:lnTo>
                      <a:lnTo>
                        <a:pt x="15418" y="21600"/>
                      </a:lnTo>
                      <a:close/>
                    </a:path>
                  </a:pathLst>
                </a:custGeom>
                <a:solidFill>
                  <a:srgbClr val="4F00A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14" name="Freeform 13"/>
                <p:cNvSpPr/>
                <p:nvPr/>
              </p:nvSpPr>
              <p:spPr>
                <a:xfrm rot="10800000">
                  <a:off x="491333" y="234165"/>
                  <a:ext cx="536617" cy="1728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436" y="21600"/>
                      </a:moveTo>
                      <a:lnTo>
                        <a:pt x="21600" y="0"/>
                      </a:lnTo>
                      <a:lnTo>
                        <a:pt x="8039" y="0"/>
                      </a:lnTo>
                      <a:lnTo>
                        <a:pt x="0" y="21600"/>
                      </a:lnTo>
                      <a:lnTo>
                        <a:pt x="4436" y="21600"/>
                      </a:lnTo>
                      <a:close/>
                    </a:path>
                  </a:pathLst>
                </a:custGeom>
                <a:solidFill>
                  <a:srgbClr val="4F00A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15" name="Freeform 14"/>
                <p:cNvSpPr/>
                <p:nvPr/>
              </p:nvSpPr>
              <p:spPr>
                <a:xfrm rot="10800000">
                  <a:off x="2352" y="234165"/>
                  <a:ext cx="866620" cy="1728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46" y="21600"/>
                      </a:moveTo>
                      <a:lnTo>
                        <a:pt x="21600" y="0"/>
                      </a:lnTo>
                      <a:lnTo>
                        <a:pt x="13203" y="0"/>
                      </a:lnTo>
                      <a:lnTo>
                        <a:pt x="0" y="21600"/>
                      </a:lnTo>
                      <a:lnTo>
                        <a:pt x="2746" y="21600"/>
                      </a:lnTo>
                      <a:close/>
                    </a:path>
                  </a:pathLst>
                </a:custGeom>
                <a:solidFill>
                  <a:srgbClr val="22B8A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16" name="Rectangle 15"/>
                <p:cNvSpPr/>
                <p:nvPr/>
              </p:nvSpPr>
              <p:spPr>
                <a:xfrm rot="10800000">
                  <a:off x="1394684" y="0"/>
                  <a:ext cx="107324" cy="234166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17" name="Rectangle 16"/>
                <p:cNvSpPr/>
                <p:nvPr/>
              </p:nvSpPr>
              <p:spPr>
                <a:xfrm rot="10800000">
                  <a:off x="1235709" y="0"/>
                  <a:ext cx="108471" cy="234166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18" name="Rectangle 17"/>
                <p:cNvSpPr/>
                <p:nvPr/>
              </p:nvSpPr>
              <p:spPr>
                <a:xfrm rot="10800000">
                  <a:off x="1076732" y="0"/>
                  <a:ext cx="110193" cy="234166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19" name="Freeform 18"/>
                <p:cNvSpPr/>
                <p:nvPr/>
              </p:nvSpPr>
              <p:spPr>
                <a:xfrm rot="10800000">
                  <a:off x="910383" y="0"/>
                  <a:ext cx="110195" cy="2341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337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A452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20" name="Freeform 19"/>
                <p:cNvSpPr/>
                <p:nvPr/>
              </p:nvSpPr>
              <p:spPr>
                <a:xfrm rot="10800000">
                  <a:off x="758779" y="0"/>
                  <a:ext cx="110194" cy="2341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562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grpSp>
              <p:nvGrpSpPr>
                <p:cNvPr id="223" name="Pentagon 24"/>
                <p:cNvGrpSpPr/>
                <p:nvPr/>
              </p:nvGrpSpPr>
              <p:grpSpPr>
                <a:xfrm>
                  <a:off x="1958274" y="408337"/>
                  <a:ext cx="338155" cy="1256528"/>
                  <a:chOff x="0" y="0"/>
                  <a:chExt cx="338154" cy="1256527"/>
                </a:xfrm>
              </p:grpSpPr>
              <p:sp>
                <p:nvSpPr>
                  <p:cNvPr id="221" name="Shape"/>
                  <p:cNvSpPr/>
                  <p:nvPr/>
                </p:nvSpPr>
                <p:spPr>
                  <a:xfrm rot="5400000">
                    <a:off x="-459187" y="459186"/>
                    <a:ext cx="1256528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4" y="0"/>
                        </a:lnTo>
                        <a:lnTo>
                          <a:pt x="21600" y="10800"/>
                        </a:lnTo>
                        <a:lnTo>
                          <a:pt x="18694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AION"/>
                  <p:cNvSpPr txBox="1"/>
                  <p:nvPr/>
                </p:nvSpPr>
                <p:spPr>
                  <a:xfrm rot="5400000">
                    <a:off x="-416918" y="490744"/>
                    <a:ext cx="1171990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AION</a:t>
                    </a:r>
                  </a:p>
                </p:txBody>
              </p:sp>
            </p:grpSp>
            <p:grpSp>
              <p:nvGrpSpPr>
                <p:cNvPr id="226" name="Pentagon 25"/>
                <p:cNvGrpSpPr/>
                <p:nvPr/>
              </p:nvGrpSpPr>
              <p:grpSpPr>
                <a:xfrm>
                  <a:off x="1470729" y="407047"/>
                  <a:ext cx="338155" cy="1257817"/>
                  <a:chOff x="0" y="0"/>
                  <a:chExt cx="338154" cy="1257816"/>
                </a:xfrm>
              </p:grpSpPr>
              <p:sp>
                <p:nvSpPr>
                  <p:cNvPr id="224" name="Shape"/>
                  <p:cNvSpPr/>
                  <p:nvPr/>
                </p:nvSpPr>
                <p:spPr>
                  <a:xfrm rot="5400000">
                    <a:off x="-459832" y="459831"/>
                    <a:ext cx="1257817" cy="33815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7" y="0"/>
                        </a:lnTo>
                        <a:lnTo>
                          <a:pt x="21600" y="10800"/>
                        </a:lnTo>
                        <a:lnTo>
                          <a:pt x="18697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Polkadot"/>
                  <p:cNvSpPr txBox="1"/>
                  <p:nvPr/>
                </p:nvSpPr>
                <p:spPr>
                  <a:xfrm rot="5400000">
                    <a:off x="-417563" y="491389"/>
                    <a:ext cx="1173279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Polkadot</a:t>
                    </a:r>
                  </a:p>
                </p:txBody>
              </p:sp>
            </p:grpSp>
            <p:grpSp>
              <p:nvGrpSpPr>
                <p:cNvPr id="229" name="Pentagon 26"/>
                <p:cNvGrpSpPr/>
                <p:nvPr/>
              </p:nvGrpSpPr>
              <p:grpSpPr>
                <a:xfrm>
                  <a:off x="980486" y="407046"/>
                  <a:ext cx="338155" cy="1257818"/>
                  <a:chOff x="0" y="-1"/>
                  <a:chExt cx="338154" cy="1257817"/>
                </a:xfrm>
              </p:grpSpPr>
              <p:sp>
                <p:nvSpPr>
                  <p:cNvPr id="227" name="Shape"/>
                  <p:cNvSpPr/>
                  <p:nvPr/>
                </p:nvSpPr>
                <p:spPr>
                  <a:xfrm rot="5400000">
                    <a:off x="-459832" y="459831"/>
                    <a:ext cx="1257817" cy="33815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7" y="0"/>
                        </a:lnTo>
                        <a:lnTo>
                          <a:pt x="21600" y="10800"/>
                        </a:lnTo>
                        <a:lnTo>
                          <a:pt x="18697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Oneledger"/>
                  <p:cNvSpPr txBox="1"/>
                  <p:nvPr/>
                </p:nvSpPr>
                <p:spPr>
                  <a:xfrm rot="5400000">
                    <a:off x="-417563" y="502001"/>
                    <a:ext cx="1173279" cy="16927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Cosmos</a:t>
                    </a:r>
                    <a:endParaRPr kumimoji="0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endParaRPr>
                  </a:p>
                </p:txBody>
              </p:sp>
            </p:grpSp>
            <p:grpSp>
              <p:nvGrpSpPr>
                <p:cNvPr id="232" name="Pentagon 27"/>
                <p:cNvGrpSpPr/>
                <p:nvPr/>
              </p:nvGrpSpPr>
              <p:grpSpPr>
                <a:xfrm>
                  <a:off x="482871" y="408015"/>
                  <a:ext cx="338155" cy="1256850"/>
                  <a:chOff x="0" y="0"/>
                  <a:chExt cx="338154" cy="1256848"/>
                </a:xfrm>
              </p:grpSpPr>
              <p:sp>
                <p:nvSpPr>
                  <p:cNvPr id="230" name="Shape"/>
                  <p:cNvSpPr/>
                  <p:nvPr/>
                </p:nvSpPr>
                <p:spPr>
                  <a:xfrm rot="5400000">
                    <a:off x="-459348" y="459347"/>
                    <a:ext cx="1256850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4" y="0"/>
                        </a:lnTo>
                        <a:lnTo>
                          <a:pt x="21600" y="10800"/>
                        </a:lnTo>
                        <a:lnTo>
                          <a:pt x="18694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A452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ICON"/>
                  <p:cNvSpPr txBox="1"/>
                  <p:nvPr/>
                </p:nvSpPr>
                <p:spPr>
                  <a:xfrm rot="5400000">
                    <a:off x="-417079" y="490905"/>
                    <a:ext cx="1172312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ICON</a:t>
                    </a:r>
                  </a:p>
                </p:txBody>
              </p:sp>
            </p:grpSp>
            <p:grpSp>
              <p:nvGrpSpPr>
                <p:cNvPr id="235" name="Pentagon 28"/>
                <p:cNvGrpSpPr/>
                <p:nvPr/>
              </p:nvGrpSpPr>
              <p:grpSpPr>
                <a:xfrm>
                  <a:off x="-1" y="408015"/>
                  <a:ext cx="338156" cy="1256849"/>
                  <a:chOff x="0" y="0"/>
                  <a:chExt cx="338154" cy="1256848"/>
                </a:xfrm>
              </p:grpSpPr>
              <p:sp>
                <p:nvSpPr>
                  <p:cNvPr id="233" name="Shape"/>
                  <p:cNvSpPr/>
                  <p:nvPr/>
                </p:nvSpPr>
                <p:spPr>
                  <a:xfrm rot="5400000">
                    <a:off x="-459348" y="459347"/>
                    <a:ext cx="1256850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4" y="0"/>
                        </a:lnTo>
                        <a:lnTo>
                          <a:pt x="21600" y="10800"/>
                        </a:lnTo>
                        <a:lnTo>
                          <a:pt x="18694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ARC"/>
                  <p:cNvSpPr txBox="1"/>
                  <p:nvPr/>
                </p:nvSpPr>
                <p:spPr>
                  <a:xfrm rot="5400000">
                    <a:off x="-417079" y="490905"/>
                    <a:ext cx="1172312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ARC</a:t>
                    </a:r>
                  </a:p>
                </p:txBody>
              </p:sp>
            </p:grpSp>
          </p:grpSp>
          <p:grpSp>
            <p:nvGrpSpPr>
              <p:cNvPr id="242" name="Rounded Rectangle 29"/>
              <p:cNvGrpSpPr/>
              <p:nvPr/>
            </p:nvGrpSpPr>
            <p:grpSpPr>
              <a:xfrm>
                <a:off x="36731" y="869596"/>
                <a:ext cx="2324794" cy="567036"/>
                <a:chOff x="0" y="0"/>
                <a:chExt cx="2324793" cy="567034"/>
              </a:xfrm>
            </p:grpSpPr>
            <p:sp>
              <p:nvSpPr>
                <p:cNvPr id="240" name="Rounded Rectangle"/>
                <p:cNvSpPr/>
                <p:nvPr/>
              </p:nvSpPr>
              <p:spPr>
                <a:xfrm>
                  <a:off x="0" y="0"/>
                  <a:ext cx="2324794" cy="56703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18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>
                      <a:solidFill>
                        <a:srgbClr val="FFFFFF"/>
                      </a:solidFill>
                    </a:defRPr>
                  </a:pPr>
                  <a:endParaRPr kumimoji="0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1st Generation of Blockchains"/>
                <p:cNvSpPr txBox="1"/>
                <p:nvPr/>
              </p:nvSpPr>
              <p:spPr>
                <a:xfrm>
                  <a:off x="27680" y="142547"/>
                  <a:ext cx="2269433" cy="2819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marL="0" marR="0" lvl="0" indent="0" algn="ctr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solidFill>
                        <a:srgbClr val="FFFFFF"/>
                      </a:solidFill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rPr kumimoji="0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rPr>
                    <a:t>1</a:t>
                  </a:r>
                  <a:r>
                    <a:rPr kumimoji="0" sz="1100" b="0" i="0" u="none" strike="noStrike" kern="0" cap="none" spc="0" normalizeH="0" baseline="3000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rPr>
                    <a:t>st</a:t>
                  </a:r>
                  <a:r>
                    <a:rPr kumimoji="0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rPr>
                    <a:t> Generation of Blockchains</a:t>
                  </a:r>
                </a:p>
              </p:txBody>
            </p:sp>
          </p:grpSp>
          <p:grpSp>
            <p:nvGrpSpPr>
              <p:cNvPr id="245" name="Rounded Rectangle 29"/>
              <p:cNvGrpSpPr/>
              <p:nvPr/>
            </p:nvGrpSpPr>
            <p:grpSpPr>
              <a:xfrm>
                <a:off x="2430151" y="869596"/>
                <a:ext cx="2353534" cy="567037"/>
                <a:chOff x="0" y="0"/>
                <a:chExt cx="2353532" cy="567035"/>
              </a:xfrm>
            </p:grpSpPr>
            <p:sp>
              <p:nvSpPr>
                <p:cNvPr id="243" name="Rounded Rectangle"/>
                <p:cNvSpPr/>
                <p:nvPr/>
              </p:nvSpPr>
              <p:spPr>
                <a:xfrm>
                  <a:off x="0" y="0"/>
                  <a:ext cx="2353532" cy="56703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18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>
                      <a:solidFill>
                        <a:srgbClr val="FFFFFF"/>
                      </a:solidFill>
                    </a:defRPr>
                  </a:pPr>
                  <a:endParaRPr kumimoji="0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2nd Generation of Blockchains"/>
                <p:cNvSpPr txBox="1"/>
                <p:nvPr/>
              </p:nvSpPr>
              <p:spPr>
                <a:xfrm>
                  <a:off x="27680" y="152713"/>
                  <a:ext cx="2298171" cy="26160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marL="0" marR="0" lvl="0" indent="0" algn="ctr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solidFill>
                        <a:srgbClr val="FFFFFF"/>
                      </a:solidFill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rPr>
                    <a:t>N</a:t>
                  </a:r>
                  <a:r>
                    <a:rPr kumimoji="0" lang="en-US" sz="1100" b="0" i="0" u="none" strike="noStrike" kern="0" cap="none" spc="0" normalizeH="0" baseline="3000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rPr>
                    <a:t>th</a:t>
                  </a:r>
                  <a:r>
                    <a:rPr kumimoji="0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rPr>
                    <a:t> Generation of Blockchains</a:t>
                  </a:r>
                </a:p>
              </p:txBody>
            </p:sp>
          </p:grpSp>
          <p:grpSp>
            <p:nvGrpSpPr>
              <p:cNvPr id="248" name="Rounded Rectangle 29"/>
              <p:cNvGrpSpPr/>
              <p:nvPr/>
            </p:nvGrpSpPr>
            <p:grpSpPr>
              <a:xfrm>
                <a:off x="4852310" y="869596"/>
                <a:ext cx="2353534" cy="567037"/>
                <a:chOff x="0" y="0"/>
                <a:chExt cx="2353532" cy="567035"/>
              </a:xfrm>
            </p:grpSpPr>
            <p:sp>
              <p:nvSpPr>
                <p:cNvPr id="246" name="Rounded Rectangle"/>
                <p:cNvSpPr/>
                <p:nvPr/>
              </p:nvSpPr>
              <p:spPr>
                <a:xfrm>
                  <a:off x="0" y="0"/>
                  <a:ext cx="2353532" cy="56703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18D9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>
                      <a:solidFill>
                        <a:srgbClr val="FFFFFF"/>
                      </a:solidFill>
                    </a:defRPr>
                  </a:pPr>
                  <a:endParaRPr kumimoji="0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Interoperability Blockchains"/>
                <p:cNvSpPr txBox="1"/>
                <p:nvPr/>
              </p:nvSpPr>
              <p:spPr>
                <a:xfrm>
                  <a:off x="27680" y="131874"/>
                  <a:ext cx="2298171" cy="3032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100">
                      <a:solidFill>
                        <a:srgbClr val="FFFFFF"/>
                      </a:solidFill>
                      <a:latin typeface="Avenir Heavy"/>
                      <a:ea typeface="Avenir Heavy"/>
                      <a:cs typeface="Avenir Heavy"/>
                      <a:sym typeface="Avenir Heavy"/>
                    </a:defRPr>
                  </a:lvl1pPr>
                </a:lstStyle>
                <a:p>
                  <a:pPr marL="0" marR="0" lvl="0" indent="0" algn="ctr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rPr>
                    <a:t>Other</a:t>
                  </a:r>
                  <a:r>
                    <a:rPr kumimoji="0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rPr>
                    <a:t> Blockchains</a:t>
                  </a:r>
                </a:p>
              </p:txBody>
            </p:sp>
          </p:grpSp>
          <p:grpSp>
            <p:nvGrpSpPr>
              <p:cNvPr id="283" name="Group 136"/>
              <p:cNvGrpSpPr/>
              <p:nvPr/>
            </p:nvGrpSpPr>
            <p:grpSpPr>
              <a:xfrm>
                <a:off x="2918109" y="1436628"/>
                <a:ext cx="1813561" cy="1664868"/>
                <a:chOff x="490519" y="0"/>
                <a:chExt cx="1813560" cy="1664866"/>
              </a:xfrm>
            </p:grpSpPr>
            <p:sp>
              <p:nvSpPr>
                <p:cNvPr id="258" name="Freeform 6"/>
                <p:cNvSpPr/>
                <p:nvPr/>
              </p:nvSpPr>
              <p:spPr>
                <a:xfrm rot="10800000">
                  <a:off x="1392331" y="234165"/>
                  <a:ext cx="900483" cy="1741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081" y="0"/>
                      </a:moveTo>
                      <a:lnTo>
                        <a:pt x="0" y="160"/>
                      </a:lnTo>
                      <a:lnTo>
                        <a:pt x="18998" y="21600"/>
                      </a:lnTo>
                      <a:lnTo>
                        <a:pt x="21600" y="21600"/>
                      </a:lnTo>
                      <a:lnTo>
                        <a:pt x="8081" y="0"/>
                      </a:lnTo>
                      <a:close/>
                    </a:path>
                  </a:pathLst>
                </a:custGeom>
                <a:solidFill>
                  <a:srgbClr val="22B8A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59" name="Freeform 8"/>
                <p:cNvSpPr/>
                <p:nvPr/>
              </p:nvSpPr>
              <p:spPr>
                <a:xfrm rot="10800000">
                  <a:off x="1243356" y="234165"/>
                  <a:ext cx="570478" cy="1728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12756" y="0"/>
                      </a:lnTo>
                      <a:lnTo>
                        <a:pt x="0" y="0"/>
                      </a:lnTo>
                      <a:lnTo>
                        <a:pt x="17449" y="2160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001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60" name="Freeform 10"/>
                <p:cNvSpPr/>
                <p:nvPr/>
              </p:nvSpPr>
              <p:spPr>
                <a:xfrm rot="10800000">
                  <a:off x="987961" y="234165"/>
                  <a:ext cx="336893" cy="1728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5418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lnTo>
                        <a:pt x="8353" y="21600"/>
                      </a:lnTo>
                      <a:lnTo>
                        <a:pt x="15418" y="21600"/>
                      </a:lnTo>
                      <a:close/>
                    </a:path>
                  </a:pathLst>
                </a:custGeom>
                <a:solidFill>
                  <a:srgbClr val="4F00A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61" name="Freeform 13"/>
                <p:cNvSpPr/>
                <p:nvPr/>
              </p:nvSpPr>
              <p:spPr>
                <a:xfrm rot="10800000">
                  <a:off x="498982" y="234165"/>
                  <a:ext cx="536617" cy="172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436" y="21600"/>
                      </a:moveTo>
                      <a:lnTo>
                        <a:pt x="21600" y="0"/>
                      </a:lnTo>
                      <a:lnTo>
                        <a:pt x="8039" y="0"/>
                      </a:lnTo>
                      <a:lnTo>
                        <a:pt x="0" y="21600"/>
                      </a:lnTo>
                      <a:lnTo>
                        <a:pt x="4436" y="21600"/>
                      </a:lnTo>
                      <a:close/>
                    </a:path>
                  </a:pathLst>
                </a:custGeom>
                <a:solidFill>
                  <a:srgbClr val="4F00A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63" name="Rectangle 15"/>
                <p:cNvSpPr/>
                <p:nvPr/>
              </p:nvSpPr>
              <p:spPr>
                <a:xfrm rot="10800000">
                  <a:off x="1402333" y="0"/>
                  <a:ext cx="107324" cy="234165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64" name="Rectangle 16"/>
                <p:cNvSpPr/>
                <p:nvPr/>
              </p:nvSpPr>
              <p:spPr>
                <a:xfrm rot="10800000">
                  <a:off x="1243358" y="0"/>
                  <a:ext cx="108471" cy="234165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65" name="Rectangle 17"/>
                <p:cNvSpPr/>
                <p:nvPr/>
              </p:nvSpPr>
              <p:spPr>
                <a:xfrm rot="10800000">
                  <a:off x="1084381" y="0"/>
                  <a:ext cx="110193" cy="234166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sp>
              <p:nvSpPr>
                <p:cNvPr id="266" name="Freeform 18"/>
                <p:cNvSpPr/>
                <p:nvPr/>
              </p:nvSpPr>
              <p:spPr>
                <a:xfrm rot="10800000">
                  <a:off x="918032" y="0"/>
                  <a:ext cx="110195" cy="234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338" y="21600"/>
                      </a:lnTo>
                      <a:lnTo>
                        <a:pt x="0" y="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A452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6858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1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 kumimoji="0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62261"/>
                    </a:solidFill>
                    <a:effectLst/>
                    <a:uLnTx/>
                    <a:uFillTx/>
                    <a:latin typeface="Avenir Book"/>
                    <a:sym typeface="Avenir Book"/>
                  </a:endParaRPr>
                </a:p>
              </p:txBody>
            </p:sp>
            <p:grpSp>
              <p:nvGrpSpPr>
                <p:cNvPr id="270" name="Pentagon 24"/>
                <p:cNvGrpSpPr/>
                <p:nvPr/>
              </p:nvGrpSpPr>
              <p:grpSpPr>
                <a:xfrm>
                  <a:off x="1965924" y="408337"/>
                  <a:ext cx="338155" cy="1256529"/>
                  <a:chOff x="0" y="0"/>
                  <a:chExt cx="338154" cy="1256528"/>
                </a:xfrm>
              </p:grpSpPr>
              <p:sp>
                <p:nvSpPr>
                  <p:cNvPr id="268" name="Shape"/>
                  <p:cNvSpPr/>
                  <p:nvPr/>
                </p:nvSpPr>
                <p:spPr>
                  <a:xfrm rot="5400000">
                    <a:off x="-459188" y="459187"/>
                    <a:ext cx="1256530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4" y="0"/>
                        </a:lnTo>
                        <a:lnTo>
                          <a:pt x="21600" y="10800"/>
                        </a:lnTo>
                        <a:lnTo>
                          <a:pt x="18694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" name="NEO"/>
                  <p:cNvSpPr txBox="1"/>
                  <p:nvPr/>
                </p:nvSpPr>
                <p:spPr>
                  <a:xfrm rot="5400000">
                    <a:off x="-416918" y="490745"/>
                    <a:ext cx="1171991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NEO</a:t>
                    </a:r>
                  </a:p>
                </p:txBody>
              </p:sp>
            </p:grpSp>
            <p:grpSp>
              <p:nvGrpSpPr>
                <p:cNvPr id="273" name="Pentagon 25"/>
                <p:cNvGrpSpPr/>
                <p:nvPr/>
              </p:nvGrpSpPr>
              <p:grpSpPr>
                <a:xfrm>
                  <a:off x="1478378" y="407046"/>
                  <a:ext cx="338155" cy="1257819"/>
                  <a:chOff x="0" y="0"/>
                  <a:chExt cx="338154" cy="1257818"/>
                </a:xfrm>
              </p:grpSpPr>
              <p:sp>
                <p:nvSpPr>
                  <p:cNvPr id="271" name="Shape"/>
                  <p:cNvSpPr/>
                  <p:nvPr/>
                </p:nvSpPr>
                <p:spPr>
                  <a:xfrm rot="5400000">
                    <a:off x="-459833" y="459832"/>
                    <a:ext cx="1257819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7" y="0"/>
                        </a:lnTo>
                        <a:lnTo>
                          <a:pt x="21600" y="10800"/>
                        </a:lnTo>
                        <a:lnTo>
                          <a:pt x="18697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IOTA"/>
                  <p:cNvSpPr txBox="1"/>
                  <p:nvPr/>
                </p:nvSpPr>
                <p:spPr>
                  <a:xfrm rot="5400000">
                    <a:off x="-417564" y="491390"/>
                    <a:ext cx="1173282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IOTA</a:t>
                    </a:r>
                  </a:p>
                </p:txBody>
              </p:sp>
            </p:grpSp>
            <p:grpSp>
              <p:nvGrpSpPr>
                <p:cNvPr id="276" name="Pentagon 26"/>
                <p:cNvGrpSpPr/>
                <p:nvPr/>
              </p:nvGrpSpPr>
              <p:grpSpPr>
                <a:xfrm>
                  <a:off x="988135" y="407047"/>
                  <a:ext cx="338155" cy="1257818"/>
                  <a:chOff x="0" y="0"/>
                  <a:chExt cx="338154" cy="1257817"/>
                </a:xfrm>
              </p:grpSpPr>
              <p:sp>
                <p:nvSpPr>
                  <p:cNvPr id="274" name="Shape"/>
                  <p:cNvSpPr/>
                  <p:nvPr/>
                </p:nvSpPr>
                <p:spPr>
                  <a:xfrm rot="5400000">
                    <a:off x="-459832" y="459831"/>
                    <a:ext cx="1257818" cy="3381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7" y="0"/>
                        </a:lnTo>
                        <a:lnTo>
                          <a:pt x="21600" y="10800"/>
                        </a:lnTo>
                        <a:lnTo>
                          <a:pt x="18697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pPr>
                    <a:endParaRPr kumimoji="0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endParaRPr>
                  </a:p>
                </p:txBody>
              </p:sp>
              <p:sp>
                <p:nvSpPr>
                  <p:cNvPr id="275" name="Cardano"/>
                  <p:cNvSpPr txBox="1"/>
                  <p:nvPr/>
                </p:nvSpPr>
                <p:spPr>
                  <a:xfrm rot="5400000">
                    <a:off x="-417563" y="491389"/>
                    <a:ext cx="1173280" cy="1905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Cardano</a:t>
                    </a:r>
                  </a:p>
                </p:txBody>
              </p:sp>
            </p:grpSp>
            <p:grpSp>
              <p:nvGrpSpPr>
                <p:cNvPr id="279" name="Pentagon 27"/>
                <p:cNvGrpSpPr/>
                <p:nvPr/>
              </p:nvGrpSpPr>
              <p:grpSpPr>
                <a:xfrm>
                  <a:off x="490519" y="408013"/>
                  <a:ext cx="338155" cy="1256852"/>
                  <a:chOff x="0" y="-1"/>
                  <a:chExt cx="338154" cy="1256851"/>
                </a:xfrm>
              </p:grpSpPr>
              <p:sp>
                <p:nvSpPr>
                  <p:cNvPr id="277" name="Shape"/>
                  <p:cNvSpPr/>
                  <p:nvPr/>
                </p:nvSpPr>
                <p:spPr>
                  <a:xfrm rot="5400000">
                    <a:off x="-459349" y="459348"/>
                    <a:ext cx="1256851" cy="33815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8694" y="0"/>
                        </a:lnTo>
                        <a:lnTo>
                          <a:pt x="21600" y="10800"/>
                        </a:lnTo>
                        <a:lnTo>
                          <a:pt x="18694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A452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>
                        <a:solidFill>
                          <a:srgbClr val="FFFFFF"/>
                        </a:solidFill>
                      </a:defRPr>
                    </a:pPr>
                    <a:endParaRPr kumimoji="0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Block Collider"/>
                  <p:cNvSpPr txBox="1"/>
                  <p:nvPr/>
                </p:nvSpPr>
                <p:spPr>
                  <a:xfrm rot="5400000">
                    <a:off x="-417080" y="501518"/>
                    <a:ext cx="1172313" cy="16927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spAutoFit/>
                  </a:bodyPr>
                  <a:lstStyle>
                    <a:lvl1pPr algn="ctr">
                      <a:defRPr sz="1100">
                        <a:solidFill>
                          <a:srgbClr val="FFFFFF"/>
                        </a:solidFill>
                        <a:latin typeface="Avenir Heavy"/>
                        <a:ea typeface="Avenir Heavy"/>
                        <a:cs typeface="Avenir Heavy"/>
                        <a:sym typeface="Avenir Heavy"/>
                      </a:defRPr>
                    </a:lvl1pPr>
                  </a:lstStyle>
                  <a:p>
                    <a:pPr marL="0" marR="0" lvl="0" indent="0" algn="ctr" defTabSz="6858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Heavy"/>
                        <a:sym typeface="Avenir Heavy"/>
                      </a:rPr>
                      <a:t>CORDA</a:t>
                    </a:r>
                    <a:endParaRPr kumimoji="0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Heavy"/>
                      <a:sym typeface="Avenir Heavy"/>
                    </a:endParaRPr>
                  </a:p>
                </p:txBody>
              </p:sp>
            </p:grpSp>
          </p:grpSp>
        </p:grpSp>
        <p:grpSp>
          <p:nvGrpSpPr>
            <p:cNvPr id="117" name="Cloud 36">
              <a:extLst>
                <a:ext uri="{FF2B5EF4-FFF2-40B4-BE49-F238E27FC236}">
                  <a16:creationId xmlns:a16="http://schemas.microsoft.com/office/drawing/2014/main" id="{9071FCC8-675E-D64E-A2B8-9A562CDCBC5D}"/>
                </a:ext>
              </a:extLst>
            </p:cNvPr>
            <p:cNvGrpSpPr/>
            <p:nvPr/>
          </p:nvGrpSpPr>
          <p:grpSpPr>
            <a:xfrm>
              <a:off x="92362" y="3246930"/>
              <a:ext cx="1271692" cy="1090562"/>
              <a:chOff x="0" y="0"/>
              <a:chExt cx="1226087" cy="867987"/>
            </a:xfrm>
          </p:grpSpPr>
          <p:sp>
            <p:nvSpPr>
              <p:cNvPr id="118" name="Shape">
                <a:extLst>
                  <a:ext uri="{FF2B5EF4-FFF2-40B4-BE49-F238E27FC236}">
                    <a16:creationId xmlns:a16="http://schemas.microsoft.com/office/drawing/2014/main" id="{01425059-163F-B146-88DC-CE960C4048B9}"/>
                  </a:ext>
                </a:extLst>
              </p:cNvPr>
              <p:cNvSpPr/>
              <p:nvPr/>
            </p:nvSpPr>
            <p:spPr>
              <a:xfrm>
                <a:off x="0" y="0"/>
                <a:ext cx="1226087" cy="867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685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13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Financial Networks">
                <a:extLst>
                  <a:ext uri="{FF2B5EF4-FFF2-40B4-BE49-F238E27FC236}">
                    <a16:creationId xmlns:a16="http://schemas.microsoft.com/office/drawing/2014/main" id="{BB63FEA6-7C7E-1648-B353-702193E102E0}"/>
                  </a:ext>
                </a:extLst>
              </p:cNvPr>
              <p:cNvSpPr txBox="1"/>
              <p:nvPr/>
            </p:nvSpPr>
            <p:spPr>
              <a:xfrm>
                <a:off x="169798" y="251054"/>
                <a:ext cx="799871" cy="318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pPr marL="0" marR="0" lvl="0" indent="0" algn="ctr" defTabSz="6858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Book"/>
                    <a:sym typeface="Avenir Book"/>
                  </a:rPr>
                  <a:t>Existing </a:t>
                </a:r>
                <a:r>
                  <a:rPr kumimoji="0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Book"/>
                    <a:sym typeface="Avenir Book"/>
                  </a:rPr>
                  <a:t>Networks</a:t>
                </a:r>
              </a:p>
            </p:txBody>
          </p:sp>
        </p:grp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62B70A36-0456-AA49-BC1F-12A8DE061094}"/>
                </a:ext>
              </a:extLst>
            </p:cNvPr>
            <p:cNvCxnSpPr>
              <a:stCxn id="183" idx="1"/>
            </p:cNvCxnSpPr>
            <p:nvPr/>
          </p:nvCxnSpPr>
          <p:spPr>
            <a:xfrm rot="10800000" flipV="1">
              <a:off x="605941" y="2021524"/>
              <a:ext cx="861177" cy="1522061"/>
            </a:xfrm>
            <a:prstGeom prst="bentConnector2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ABB8AC2B-3676-D346-8756-44C38CA4AD50}"/>
                </a:ext>
              </a:extLst>
            </p:cNvPr>
            <p:cNvSpPr/>
            <p:nvPr/>
          </p:nvSpPr>
          <p:spPr>
            <a:xfrm rot="10800000">
              <a:off x="3853825" y="3029254"/>
              <a:ext cx="866621" cy="17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6" y="21600"/>
                  </a:moveTo>
                  <a:lnTo>
                    <a:pt x="21600" y="0"/>
                  </a:lnTo>
                  <a:lnTo>
                    <a:pt x="13203" y="0"/>
                  </a:lnTo>
                  <a:lnTo>
                    <a:pt x="0" y="21600"/>
                  </a:lnTo>
                  <a:lnTo>
                    <a:pt x="2746" y="2160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685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/>
                <a:sym typeface="Avenir Book"/>
              </a:endParaRPr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1251B1DF-3F69-504D-A7E6-53A672BEE461}"/>
                </a:ext>
              </a:extLst>
            </p:cNvPr>
            <p:cNvSpPr/>
            <p:nvPr/>
          </p:nvSpPr>
          <p:spPr>
            <a:xfrm rot="10800000">
              <a:off x="4610253" y="2795089"/>
              <a:ext cx="110194" cy="23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562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685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/>
                <a:sym typeface="Avenir Book"/>
              </a:endParaRPr>
            </a:p>
          </p:txBody>
        </p:sp>
        <p:sp>
          <p:nvSpPr>
            <p:cNvPr id="110" name="Shape">
              <a:extLst>
                <a:ext uri="{FF2B5EF4-FFF2-40B4-BE49-F238E27FC236}">
                  <a16:creationId xmlns:a16="http://schemas.microsoft.com/office/drawing/2014/main" id="{D44929F5-D8A6-9645-BC3D-1FE7B1EAF295}"/>
                </a:ext>
              </a:extLst>
            </p:cNvPr>
            <p:cNvSpPr/>
            <p:nvPr/>
          </p:nvSpPr>
          <p:spPr>
            <a:xfrm rot="5400000">
              <a:off x="3412121" y="3662791"/>
              <a:ext cx="1256853" cy="33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694" y="0"/>
                  </a:lnTo>
                  <a:lnTo>
                    <a:pt x="21600" y="10800"/>
                  </a:lnTo>
                  <a:lnTo>
                    <a:pt x="1869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685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09" name="ARC">
              <a:extLst>
                <a:ext uri="{FF2B5EF4-FFF2-40B4-BE49-F238E27FC236}">
                  <a16:creationId xmlns:a16="http://schemas.microsoft.com/office/drawing/2014/main" id="{637688A5-A726-A244-9EE0-989F78B3691C}"/>
                </a:ext>
              </a:extLst>
            </p:cNvPr>
            <p:cNvSpPr txBox="1"/>
            <p:nvPr/>
          </p:nvSpPr>
          <p:spPr>
            <a:xfrm rot="5400000">
              <a:off x="3434727" y="3699697"/>
              <a:ext cx="1172315" cy="169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 marL="0" marR="0" lvl="0" indent="0" algn="ctr" defTabSz="685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Heavy"/>
                  <a:sym typeface="Avenir Heavy"/>
                </a:rPr>
                <a:t>JPM QUORUM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Heavy"/>
                <a:sym typeface="Avenir Heavy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0C0FF3-2D15-6942-ACFC-89A9450BD7B2}"/>
              </a:ext>
            </a:extLst>
          </p:cNvPr>
          <p:cNvSpPr txBox="1"/>
          <p:nvPr/>
        </p:nvSpPr>
        <p:spPr>
          <a:xfrm>
            <a:off x="253867" y="1223667"/>
            <a:ext cx="9174187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lvl="0" indent="-285750" algn="l" defTabSz="685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Openness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 – Open-source Java &amp; JavaScript SDKs and Connectors</a:t>
            </a:r>
          </a:p>
          <a:p>
            <a:pPr marL="285750" marR="0" lvl="0" indent="-285750" algn="l" defTabSz="685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Interoperable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 – Connect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any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 network to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any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 network without overhead or limits</a:t>
            </a:r>
          </a:p>
          <a:p>
            <a:pPr marL="285750" marR="0" lvl="0" indent="-285750" algn="l" defTabSz="685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Create an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ecosystem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Next" panose="020B0503020202020204" pitchFamily="34" charset="0"/>
                <a:cs typeface="Calibri"/>
                <a:sym typeface="Calibri"/>
              </a:rPr>
              <a:t> to foster innovation</a:t>
            </a:r>
          </a:p>
        </p:txBody>
      </p:sp>
      <p:pic>
        <p:nvPicPr>
          <p:cNvPr id="99" name="Graphic 98" descr="Checkmark">
            <a:extLst>
              <a:ext uri="{FF2B5EF4-FFF2-40B4-BE49-F238E27FC236}">
                <a16:creationId xmlns:a16="http://schemas.microsoft.com/office/drawing/2014/main" id="{CC4D8617-E892-D54A-9ABC-DED9F95A8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3055" y="4408228"/>
            <a:ext cx="301375" cy="301375"/>
          </a:xfrm>
          <a:prstGeom prst="rect">
            <a:avLst/>
          </a:prstGeom>
        </p:spPr>
      </p:pic>
      <p:pic>
        <p:nvPicPr>
          <p:cNvPr id="100" name="Graphic 99" descr="Checkmark">
            <a:extLst>
              <a:ext uri="{FF2B5EF4-FFF2-40B4-BE49-F238E27FC236}">
                <a16:creationId xmlns:a16="http://schemas.microsoft.com/office/drawing/2014/main" id="{2A1B57F4-6951-B745-8ED9-3DCA9240D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6350" y="4408228"/>
            <a:ext cx="301375" cy="301375"/>
          </a:xfrm>
          <a:prstGeom prst="rect">
            <a:avLst/>
          </a:prstGeom>
        </p:spPr>
      </p:pic>
      <p:pic>
        <p:nvPicPr>
          <p:cNvPr id="101" name="Graphic 100" descr="Checkmark">
            <a:extLst>
              <a:ext uri="{FF2B5EF4-FFF2-40B4-BE49-F238E27FC236}">
                <a16:creationId xmlns:a16="http://schemas.microsoft.com/office/drawing/2014/main" id="{145FE50D-A9A1-DE48-9F77-F52BCD9B41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059" y="4400478"/>
            <a:ext cx="301375" cy="301375"/>
          </a:xfrm>
          <a:prstGeom prst="rect">
            <a:avLst/>
          </a:prstGeom>
        </p:spPr>
      </p:pic>
      <p:pic>
        <p:nvPicPr>
          <p:cNvPr id="102" name="Graphic 101" descr="Checkmark">
            <a:extLst>
              <a:ext uri="{FF2B5EF4-FFF2-40B4-BE49-F238E27FC236}">
                <a16:creationId xmlns:a16="http://schemas.microsoft.com/office/drawing/2014/main" id="{A2420870-34E5-DB45-890F-31F63DD2D2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2635" y="4399272"/>
            <a:ext cx="301375" cy="301375"/>
          </a:xfrm>
          <a:prstGeom prst="rect">
            <a:avLst/>
          </a:prstGeom>
        </p:spPr>
      </p:pic>
      <p:pic>
        <p:nvPicPr>
          <p:cNvPr id="103" name="Graphic 102" descr="Checkmark">
            <a:extLst>
              <a:ext uri="{FF2B5EF4-FFF2-40B4-BE49-F238E27FC236}">
                <a16:creationId xmlns:a16="http://schemas.microsoft.com/office/drawing/2014/main" id="{DF29E655-5CB7-074C-B29C-AD2F7B2C8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7720" y="4399272"/>
            <a:ext cx="301375" cy="301375"/>
          </a:xfrm>
          <a:prstGeom prst="rect">
            <a:avLst/>
          </a:prstGeom>
        </p:spPr>
      </p:pic>
      <p:pic>
        <p:nvPicPr>
          <p:cNvPr id="104" name="Graphic 103" descr="Checkmark">
            <a:extLst>
              <a:ext uri="{FF2B5EF4-FFF2-40B4-BE49-F238E27FC236}">
                <a16:creationId xmlns:a16="http://schemas.microsoft.com/office/drawing/2014/main" id="{EFCAD73D-9321-F444-A1A1-58453CE5E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538" y="4378536"/>
            <a:ext cx="301375" cy="301375"/>
          </a:xfrm>
          <a:prstGeom prst="rect">
            <a:avLst/>
          </a:prstGeom>
        </p:spPr>
      </p:pic>
      <p:pic>
        <p:nvPicPr>
          <p:cNvPr id="105" name="Graphic 104" descr="Checkmark">
            <a:extLst>
              <a:ext uri="{FF2B5EF4-FFF2-40B4-BE49-F238E27FC236}">
                <a16:creationId xmlns:a16="http://schemas.microsoft.com/office/drawing/2014/main" id="{6025A83A-4CE5-1646-B5C9-E57962E47D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9234" y="4408228"/>
            <a:ext cx="301375" cy="3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8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F4D3CBB-C5F1-8942-82A9-A5A5615108C0}"/>
              </a:ext>
            </a:extLst>
          </p:cNvPr>
          <p:cNvSpPr/>
          <p:nvPr/>
        </p:nvSpPr>
        <p:spPr>
          <a:xfrm>
            <a:off x="6983704" y="3690668"/>
            <a:ext cx="818406" cy="6264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Quorum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1D8914F-8073-854D-830F-85E4EB31776C}"/>
              </a:ext>
            </a:extLst>
          </p:cNvPr>
          <p:cNvSpPr/>
          <p:nvPr/>
        </p:nvSpPr>
        <p:spPr>
          <a:xfrm>
            <a:off x="6790384" y="3582228"/>
            <a:ext cx="900247" cy="6264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Quorum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B4176E-2DE0-C249-94EA-0C313789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Components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78FFB5-B480-5F42-82F6-5BA94FC228CA}"/>
              </a:ext>
            </a:extLst>
          </p:cNvPr>
          <p:cNvSpPr/>
          <p:nvPr/>
        </p:nvSpPr>
        <p:spPr>
          <a:xfrm>
            <a:off x="1539720" y="2269958"/>
            <a:ext cx="6042472" cy="1135117"/>
          </a:xfrm>
          <a:prstGeom prst="roundRect">
            <a:avLst>
              <a:gd name="adj" fmla="val 833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Blockchain Programming Interface (BPI)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262261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Handles core read/write across chains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Provides faucets to ease development/test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More complex services – queuing, routing, consolidation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591478-5990-0547-9780-36884C67E4AA}"/>
              </a:ext>
            </a:extLst>
          </p:cNvPr>
          <p:cNvSpPr/>
          <p:nvPr/>
        </p:nvSpPr>
        <p:spPr>
          <a:xfrm>
            <a:off x="1531008" y="1483600"/>
            <a:ext cx="900247" cy="363514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Java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A2937E-5C14-014D-9E99-137FBBDAEED8}"/>
              </a:ext>
            </a:extLst>
          </p:cNvPr>
          <p:cNvSpPr/>
          <p:nvPr/>
        </p:nvSpPr>
        <p:spPr>
          <a:xfrm>
            <a:off x="2550942" y="1483600"/>
            <a:ext cx="900247" cy="338654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Java Script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0C504E-4E8C-774A-A7E2-97C43D6F6F9C}"/>
              </a:ext>
            </a:extLst>
          </p:cNvPr>
          <p:cNvSpPr/>
          <p:nvPr/>
        </p:nvSpPr>
        <p:spPr>
          <a:xfrm>
            <a:off x="1539720" y="3497260"/>
            <a:ext cx="900247" cy="62640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Bitcoin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FA38BE6-6E3B-D94E-AB6E-F6493BFCBB74}"/>
              </a:ext>
            </a:extLst>
          </p:cNvPr>
          <p:cNvSpPr/>
          <p:nvPr/>
        </p:nvSpPr>
        <p:spPr>
          <a:xfrm>
            <a:off x="2564479" y="3497261"/>
            <a:ext cx="900247" cy="62640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Ethereum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E93F8-D551-F24B-B904-C410C40C1996}"/>
              </a:ext>
            </a:extLst>
          </p:cNvPr>
          <p:cNvSpPr txBox="1"/>
          <p:nvPr/>
        </p:nvSpPr>
        <p:spPr>
          <a:xfrm>
            <a:off x="95308" y="1486745"/>
            <a:ext cx="130247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Software Development Kits (SDKs)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B9A8C-368A-9748-AAD3-EEC8CCC78E2D}"/>
              </a:ext>
            </a:extLst>
          </p:cNvPr>
          <p:cNvSpPr txBox="1"/>
          <p:nvPr/>
        </p:nvSpPr>
        <p:spPr>
          <a:xfrm>
            <a:off x="136240" y="3555073"/>
            <a:ext cx="11636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DLT Connectors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005CC6-BE08-8345-A48C-1514838F5B4D}"/>
              </a:ext>
            </a:extLst>
          </p:cNvPr>
          <p:cNvSpPr/>
          <p:nvPr/>
        </p:nvSpPr>
        <p:spPr>
          <a:xfrm>
            <a:off x="3609338" y="3504202"/>
            <a:ext cx="900247" cy="62640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Ripple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0DAE853-630C-174A-B7FA-082D48020F07}"/>
              </a:ext>
            </a:extLst>
          </p:cNvPr>
          <p:cNvSpPr/>
          <p:nvPr/>
        </p:nvSpPr>
        <p:spPr>
          <a:xfrm>
            <a:off x="4634097" y="3504203"/>
            <a:ext cx="900247" cy="62640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Hyper-Ledger</a:t>
            </a: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548052BB-7ACF-D641-934F-6163F00C9D01}"/>
              </a:ext>
            </a:extLst>
          </p:cNvPr>
          <p:cNvSpPr/>
          <p:nvPr/>
        </p:nvSpPr>
        <p:spPr>
          <a:xfrm>
            <a:off x="3525009" y="1424122"/>
            <a:ext cx="472966" cy="420413"/>
          </a:xfrm>
          <a:prstGeom prst="striped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triped Right Arrow 17">
            <a:extLst>
              <a:ext uri="{FF2B5EF4-FFF2-40B4-BE49-F238E27FC236}">
                <a16:creationId xmlns:a16="http://schemas.microsoft.com/office/drawing/2014/main" id="{8CFF542B-101A-414A-A42C-4E29E9E667C3}"/>
              </a:ext>
            </a:extLst>
          </p:cNvPr>
          <p:cNvSpPr/>
          <p:nvPr/>
        </p:nvSpPr>
        <p:spPr>
          <a:xfrm>
            <a:off x="7825276" y="3693047"/>
            <a:ext cx="387070" cy="420413"/>
          </a:xfrm>
          <a:prstGeom prst="striped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DF7ADE-E7F3-D54B-8F23-0B45C715E77B}"/>
              </a:ext>
            </a:extLst>
          </p:cNvPr>
          <p:cNvSpPr txBox="1"/>
          <p:nvPr/>
        </p:nvSpPr>
        <p:spPr>
          <a:xfrm>
            <a:off x="4008732" y="1436516"/>
            <a:ext cx="1250730" cy="43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Medium" panose="02000503020000020003" pitchFamily="2" charset="0"/>
                <a:ea typeface="+mn-ea"/>
                <a:cs typeface="+mn-cs"/>
              </a:rPr>
              <a:t>Built out per market demand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EC53E7-8AA9-CB43-AB5A-050492730438}"/>
              </a:ext>
            </a:extLst>
          </p:cNvPr>
          <p:cNvSpPr txBox="1"/>
          <p:nvPr/>
        </p:nvSpPr>
        <p:spPr>
          <a:xfrm>
            <a:off x="8178394" y="3631552"/>
            <a:ext cx="9463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Medium" panose="02000503020000020003" pitchFamily="2" charset="0"/>
                <a:ea typeface="+mn-ea"/>
                <a:cs typeface="+mn-cs"/>
              </a:rPr>
              <a:t>Built out per market demand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A6ED1B-EF53-6848-BB2F-FAF8C6236689}"/>
              </a:ext>
            </a:extLst>
          </p:cNvPr>
          <p:cNvSpPr/>
          <p:nvPr/>
        </p:nvSpPr>
        <p:spPr>
          <a:xfrm>
            <a:off x="1373721" y="1424121"/>
            <a:ext cx="6561589" cy="2989617"/>
          </a:xfrm>
          <a:prstGeom prst="roundRect">
            <a:avLst>
              <a:gd name="adj" fmla="val 3241"/>
            </a:avLst>
          </a:pr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CF725F-DF88-7C4D-AF19-51F3BC84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0631" y="58260"/>
            <a:ext cx="1230366" cy="518843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97B7642-6779-8040-9DA4-DFE1935EEC36}"/>
              </a:ext>
            </a:extLst>
          </p:cNvPr>
          <p:cNvSpPr/>
          <p:nvPr/>
        </p:nvSpPr>
        <p:spPr>
          <a:xfrm>
            <a:off x="5658856" y="3497260"/>
            <a:ext cx="900247" cy="6264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IOTA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F0B6C9-FDD2-2147-AA7C-34906C78EEBD}"/>
              </a:ext>
            </a:extLst>
          </p:cNvPr>
          <p:cNvSpPr/>
          <p:nvPr/>
        </p:nvSpPr>
        <p:spPr>
          <a:xfrm>
            <a:off x="6681945" y="3491372"/>
            <a:ext cx="900247" cy="6264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Quorum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1D2FA1A-D93F-AF41-9926-F5F17A2DD280}"/>
              </a:ext>
            </a:extLst>
          </p:cNvPr>
          <p:cNvSpPr/>
          <p:nvPr/>
        </p:nvSpPr>
        <p:spPr>
          <a:xfrm>
            <a:off x="1547739" y="1921381"/>
            <a:ext cx="6034454" cy="316155"/>
          </a:xfrm>
          <a:prstGeom prst="roundRect">
            <a:avLst>
              <a:gd name="adj" fmla="val 833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  <a:sym typeface="Calibri"/>
              </a:rPr>
              <a:t>Middleware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262261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  <a:sym typeface="Calibri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9025AAF-5BDA-DC4A-AC31-DAA386AADD89}"/>
              </a:ext>
            </a:extLst>
          </p:cNvPr>
          <p:cNvSpPr/>
          <p:nvPr/>
        </p:nvSpPr>
        <p:spPr>
          <a:xfrm>
            <a:off x="1539720" y="1054622"/>
            <a:ext cx="1985289" cy="316155"/>
          </a:xfrm>
          <a:prstGeom prst="roundRect">
            <a:avLst>
              <a:gd name="adj" fmla="val 833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  <a:sym typeface="Calibri"/>
              </a:rPr>
              <a:t>Multi-chain Applications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62261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  <a:sym typeface="Calibri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E16BF71-3D26-964B-900E-6EDD59A8BE26}"/>
              </a:ext>
            </a:extLst>
          </p:cNvPr>
          <p:cNvSpPr/>
          <p:nvPr/>
        </p:nvSpPr>
        <p:spPr>
          <a:xfrm>
            <a:off x="3678271" y="1050988"/>
            <a:ext cx="1985289" cy="316155"/>
          </a:xfrm>
          <a:prstGeom prst="roundRect">
            <a:avLst>
              <a:gd name="adj" fmla="val 833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  <a:sym typeface="Calibri"/>
              </a:rPr>
              <a:t>Multi-chain Applications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62261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  <a:sym typeface="Calibri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30D3759-5688-274F-927B-99E2805F78FF}"/>
              </a:ext>
            </a:extLst>
          </p:cNvPr>
          <p:cNvSpPr/>
          <p:nvPr/>
        </p:nvSpPr>
        <p:spPr>
          <a:xfrm>
            <a:off x="5816822" y="1067828"/>
            <a:ext cx="1985289" cy="316155"/>
          </a:xfrm>
          <a:prstGeom prst="roundRect">
            <a:avLst>
              <a:gd name="adj" fmla="val 833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  <a:sym typeface="Calibri"/>
              </a:rPr>
              <a:t>Multi-chain Applications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62261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332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CDEC-D4B5-EC4B-B368-F43B4685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SDKs: </a:t>
            </a:r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3D57B2-F573-2341-ABA0-21D3EE1B3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0635" y="2306572"/>
            <a:ext cx="1905631" cy="1882775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6E7B3A6-69D7-9B42-AF77-3E1B00975F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90" y="2310442"/>
            <a:ext cx="1787594" cy="1878906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6345DC-4A79-E14A-BF91-61B7060629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695" y="2306572"/>
            <a:ext cx="1905631" cy="188277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4450B3A-E1F8-C241-8419-794F127155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7977" y="2306571"/>
            <a:ext cx="1905632" cy="1882776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110D02-CED7-C041-AA5B-D23BC93BA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37" y="1930041"/>
            <a:ext cx="1231900" cy="241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541684-A6CD-4A46-A894-AD7DC9766D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3705" y="1447114"/>
            <a:ext cx="1059835" cy="4121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57C263-8A78-5B42-B1E8-7F603B27367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2" y="1407117"/>
            <a:ext cx="1787594" cy="452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9F7191-03CA-734D-A4DE-23660370DB0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082" y="1272383"/>
            <a:ext cx="1527048" cy="7980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F656B2-CC88-1B45-843D-812CB95CF5B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2627" y="1407117"/>
            <a:ext cx="1436332" cy="471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691557-1F53-664D-ACC8-BFE15843B4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4028" y="437306"/>
            <a:ext cx="5139155" cy="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EF4096-AA2F-CE4E-9154-9C093D89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Overledger: Just 3 Lines of Code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04417-12F5-B744-B146-3B523F5020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967" y="1587030"/>
            <a:ext cx="7758065" cy="196943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01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B3179149-F00F-F249-864C-90997DFAE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Laptops open and let’s build something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C76DA2-5395-C74C-8E47-D37D7398A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101 Dream Cars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6F8A7-105C-7B4E-BA62-5A86A0CB975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499225" y="4662488"/>
            <a:ext cx="2644775" cy="274637"/>
          </a:xfrm>
        </p:spPr>
        <p:txBody>
          <a:bodyPr/>
          <a:lstStyle/>
          <a:p>
            <a:r>
              <a:rPr lang="en-US"/>
              <a:t>Footer notice</a:t>
            </a:r>
          </a:p>
        </p:txBody>
      </p:sp>
    </p:spTree>
    <p:extLst>
      <p:ext uri="{BB962C8B-B14F-4D97-AF65-F5344CB8AC3E}">
        <p14:creationId xmlns:p14="http://schemas.microsoft.com/office/powerpoint/2010/main" val="40503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lane parked on the side of a road&#10;&#10;Description automatically generated">
            <a:extLst>
              <a:ext uri="{FF2B5EF4-FFF2-40B4-BE49-F238E27FC236}">
                <a16:creationId xmlns:a16="http://schemas.microsoft.com/office/drawing/2014/main" id="{1D7C186A-3957-3C45-848D-C0CDC81BC52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-1353815" y="-867260"/>
            <a:ext cx="10753592" cy="716906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DAAB5B-3782-CC42-B077-DCC53CD51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6" y="-104338"/>
            <a:ext cx="5379535" cy="1116553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101 Dream Cars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1140D1-C86A-5540-B095-FC13378525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8056" y="1012215"/>
            <a:ext cx="4635944" cy="23002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one stop shop for </a:t>
            </a:r>
            <a:r>
              <a:rPr lang="en-US" b="1" dirty="0" err="1">
                <a:solidFill>
                  <a:schemeClr val="bg1"/>
                </a:solidFill>
              </a:rPr>
              <a:t>dCommerce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a single transaction a buyer can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Purchase a car using </a:t>
            </a:r>
            <a:r>
              <a:rPr lang="en-US" b="1" dirty="0">
                <a:solidFill>
                  <a:schemeClr val="bg1"/>
                </a:solidFill>
              </a:rPr>
              <a:t>Bitcoin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Register a car using </a:t>
            </a:r>
            <a:r>
              <a:rPr lang="en-US" b="1" dirty="0">
                <a:solidFill>
                  <a:schemeClr val="bg1"/>
                </a:solidFill>
              </a:rPr>
              <a:t>Ripple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Insure a car using </a:t>
            </a:r>
            <a:r>
              <a:rPr lang="en-US" b="1" dirty="0">
                <a:solidFill>
                  <a:schemeClr val="bg1"/>
                </a:solidFill>
              </a:rPr>
              <a:t>Ethereum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82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E43D-78A5-2148-BC94-0509840B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Flow /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698A-92C0-1846-BCD1-C768F8867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Setup the shop methods</a:t>
            </a:r>
          </a:p>
          <a:p>
            <a:pPr lvl="1"/>
            <a:r>
              <a:rPr lang="en-US" dirty="0"/>
              <a:t>Create/Fund addresses</a:t>
            </a:r>
          </a:p>
          <a:p>
            <a:pPr lvl="1"/>
            <a:r>
              <a:rPr lang="en-US" dirty="0"/>
              <a:t>Check balances</a:t>
            </a:r>
          </a:p>
          <a:p>
            <a:r>
              <a:rPr lang="en-US" dirty="0"/>
              <a:t>Create the car buyer methods</a:t>
            </a:r>
          </a:p>
          <a:p>
            <a:pPr lvl="1"/>
            <a:r>
              <a:rPr lang="en-US" dirty="0"/>
              <a:t>Create/Store/Fund bitcoin address</a:t>
            </a:r>
          </a:p>
          <a:p>
            <a:pPr lvl="1"/>
            <a:r>
              <a:rPr lang="en-US" dirty="0"/>
              <a:t>Check balance</a:t>
            </a:r>
          </a:p>
          <a:p>
            <a:pPr lvl="1"/>
            <a:r>
              <a:rPr lang="en-US" dirty="0"/>
              <a:t>Buy a car</a:t>
            </a:r>
          </a:p>
          <a:p>
            <a:r>
              <a:rPr lang="en-US" dirty="0"/>
              <a:t>Continue shop methods</a:t>
            </a:r>
          </a:p>
          <a:p>
            <a:pPr lvl="1"/>
            <a:r>
              <a:rPr lang="en-US" dirty="0"/>
              <a:t>Get transactions by Tx</a:t>
            </a:r>
          </a:p>
          <a:p>
            <a:pPr lvl="1"/>
            <a:r>
              <a:rPr lang="en-US" dirty="0"/>
              <a:t>Register and insure a bought vehicle</a:t>
            </a:r>
          </a:p>
          <a:p>
            <a:pPr lvl="1"/>
            <a:r>
              <a:rPr lang="en-US" dirty="0"/>
              <a:t>Create/Sign/Send multi-chain transaction</a:t>
            </a:r>
          </a:p>
          <a:p>
            <a:pPr lvl="1"/>
            <a:r>
              <a:rPr lang="en-US" dirty="0"/>
              <a:t>Get transactions by </a:t>
            </a:r>
            <a:r>
              <a:rPr lang="en-US" dirty="0" err="1"/>
              <a:t>MappId</a:t>
            </a:r>
            <a:endParaRPr lang="en-US" dirty="0"/>
          </a:p>
        </p:txBody>
      </p:sp>
      <p:pic>
        <p:nvPicPr>
          <p:cNvPr id="16" name="Picture Placeholder 15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2310A8A8-98C4-DA4F-AA45-BDC33A7F548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6590" r="26590"/>
          <a:stretch>
            <a:fillRect/>
          </a:stretch>
        </p:blipFill>
        <p:spPr>
          <a:xfrm>
            <a:off x="277813" y="509588"/>
            <a:ext cx="2976562" cy="3573462"/>
          </a:xfrm>
        </p:spPr>
      </p:pic>
    </p:spTree>
    <p:extLst>
      <p:ext uri="{BB962C8B-B14F-4D97-AF65-F5344CB8AC3E}">
        <p14:creationId xmlns:p14="http://schemas.microsoft.com/office/powerpoint/2010/main" val="796860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11E9E4-96E7-9446-90F3-C3BB649C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</a:t>
            </a:r>
          </a:p>
        </p:txBody>
      </p:sp>
      <p:pic>
        <p:nvPicPr>
          <p:cNvPr id="10" name="Content Placeholder 9" descr="A picture containing object&#10;&#10;Description automatically generated">
            <a:extLst>
              <a:ext uri="{FF2B5EF4-FFF2-40B4-BE49-F238E27FC236}">
                <a16:creationId xmlns:a16="http://schemas.microsoft.com/office/drawing/2014/main" id="{2301632B-39BF-854B-B00E-C8B48E167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389" y="1899138"/>
            <a:ext cx="8406086" cy="2001449"/>
          </a:xfrm>
        </p:spPr>
      </p:pic>
    </p:spTree>
    <p:extLst>
      <p:ext uri="{BB962C8B-B14F-4D97-AF65-F5344CB8AC3E}">
        <p14:creationId xmlns:p14="http://schemas.microsoft.com/office/powerpoint/2010/main" val="45394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B958C7AC-F8BB-5D49-99A7-88784985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09" y="-44761"/>
            <a:ext cx="9433202" cy="5188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30E4E-595F-DF4F-817B-3986D77A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Let’s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368E-828C-FB44-B156-837370C2B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quantnetwork</a:t>
            </a:r>
            <a:r>
              <a:rPr lang="en-US" dirty="0">
                <a:solidFill>
                  <a:schemeClr val="bg1"/>
                </a:solidFill>
              </a:rPr>
              <a:t>/event-</a:t>
            </a:r>
            <a:r>
              <a:rPr lang="en-US" dirty="0" err="1">
                <a:solidFill>
                  <a:schemeClr val="bg1"/>
                </a:solidFill>
              </a:rPr>
              <a:t>iwomm</a:t>
            </a:r>
            <a:r>
              <a:rPr lang="en-US" dirty="0">
                <a:solidFill>
                  <a:schemeClr val="bg1"/>
                </a:solidFill>
              </a:rPr>
              <a:t>-blockchain</a:t>
            </a:r>
          </a:p>
        </p:txBody>
      </p:sp>
    </p:spTree>
    <p:extLst>
      <p:ext uri="{BB962C8B-B14F-4D97-AF65-F5344CB8AC3E}">
        <p14:creationId xmlns:p14="http://schemas.microsoft.com/office/powerpoint/2010/main" val="163095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The Blockchain: using Overledger</a:t>
            </a:r>
            <a:r>
              <a:rPr lang="en-US" baseline="30000" dirty="0"/>
              <a:t>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9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Talk To Us</a:t>
            </a:r>
          </a:p>
        </p:txBody>
      </p:sp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E2BFF97-FF18-5941-B675-63DE933FE6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106" y="3685309"/>
            <a:ext cx="1143000" cy="1143000"/>
          </a:xfrm>
          <a:prstGeom prst="rect">
            <a:avLst/>
          </a:prstGeom>
        </p:spPr>
      </p:pic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05023FD-E9F5-514F-9B07-18AED2A85F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968" y="3685309"/>
            <a:ext cx="1143000" cy="1143000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2EFA2A8-B163-994F-B479-23320353E3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830" y="3685309"/>
            <a:ext cx="1143000" cy="1143000"/>
          </a:xfrm>
          <a:prstGeom prst="rect">
            <a:avLst/>
          </a:prstGeom>
        </p:spPr>
      </p:pic>
      <p:pic>
        <p:nvPicPr>
          <p:cNvPr id="13" name="Picture 12" descr="A person wearing a red shirt and smiling at the camera&#10;&#10;Description automatically generated">
            <a:extLst>
              <a:ext uri="{FF2B5EF4-FFF2-40B4-BE49-F238E27FC236}">
                <a16:creationId xmlns:a16="http://schemas.microsoft.com/office/drawing/2014/main" id="{75A6851C-0D08-9842-A7C1-01935F89999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692" y="3685309"/>
            <a:ext cx="1143000" cy="1143000"/>
          </a:xfrm>
          <a:prstGeom prst="rect">
            <a:avLst/>
          </a:prstGeom>
        </p:spPr>
      </p:pic>
      <p:pic>
        <p:nvPicPr>
          <p:cNvPr id="15" name="Picture 14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CA635D2F-0AF0-2944-91DA-99C98617528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2416" y="3667991"/>
            <a:ext cx="1143000" cy="1143000"/>
          </a:xfrm>
          <a:prstGeom prst="rect">
            <a:avLst/>
          </a:prstGeom>
        </p:spPr>
      </p:pic>
      <p:pic>
        <p:nvPicPr>
          <p:cNvPr id="17" name="Picture 1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160BE0C-EBA5-BE43-8396-C39D71A0D67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278" y="3667991"/>
            <a:ext cx="1143000" cy="1143000"/>
          </a:xfrm>
          <a:prstGeom prst="rect">
            <a:avLst/>
          </a:prstGeom>
        </p:spPr>
      </p:pic>
      <p:pic>
        <p:nvPicPr>
          <p:cNvPr id="21" name="Picture 20" descr="A person wearing a black shirt and smiling at the camera&#10;&#10;Description automatically generated">
            <a:extLst>
              <a:ext uri="{FF2B5EF4-FFF2-40B4-BE49-F238E27FC236}">
                <a16:creationId xmlns:a16="http://schemas.microsoft.com/office/drawing/2014/main" id="{628E107C-008C-DA4B-AE81-E40588C6BEB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982" y="3685309"/>
            <a:ext cx="1152144" cy="1152144"/>
          </a:xfrm>
          <a:prstGeom prst="rect">
            <a:avLst/>
          </a:prstGeom>
        </p:spPr>
      </p:pic>
      <p:pic>
        <p:nvPicPr>
          <p:cNvPr id="8" name="Picture 7" descr="A close up of sunglasses&#10;&#10;Description automatically generated">
            <a:extLst>
              <a:ext uri="{FF2B5EF4-FFF2-40B4-BE49-F238E27FC236}">
                <a16:creationId xmlns:a16="http://schemas.microsoft.com/office/drawing/2014/main" id="{A5D0FABD-2C5A-7343-841E-10A169FD29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61684" y="4515265"/>
            <a:ext cx="430146" cy="295725"/>
          </a:xfrm>
          <a:prstGeom prst="rect">
            <a:avLst/>
          </a:prstGeom>
        </p:spPr>
      </p:pic>
      <p:pic>
        <p:nvPicPr>
          <p:cNvPr id="16" name="Picture 15" descr="A close up of sunglasses&#10;&#10;Description automatically generated">
            <a:extLst>
              <a:ext uri="{FF2B5EF4-FFF2-40B4-BE49-F238E27FC236}">
                <a16:creationId xmlns:a16="http://schemas.microsoft.com/office/drawing/2014/main" id="{5589EEC7-6B04-634D-9198-2B709C688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245270" y="4515264"/>
            <a:ext cx="430146" cy="2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40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EEE5-AA75-5542-9654-EAB5C849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Portal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C12AC-41F0-7C4A-9C0E-03461FCCFA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venir Next"/>
              </a:rPr>
              <a:t>Developer &amp; </a:t>
            </a:r>
            <a:r>
              <a:rPr lang="en-US" sz="1800" dirty="0" err="1">
                <a:solidFill>
                  <a:schemeClr val="tx1"/>
                </a:solidFill>
                <a:latin typeface="Avenir Next"/>
              </a:rPr>
              <a:t>Organisation</a:t>
            </a:r>
            <a:r>
              <a:rPr lang="en-US" sz="1800" dirty="0">
                <a:solidFill>
                  <a:schemeClr val="tx1"/>
                </a:solidFill>
                <a:latin typeface="Avenir Next"/>
              </a:rPr>
              <a:t> registration</a:t>
            </a:r>
          </a:p>
          <a:p>
            <a:r>
              <a:rPr lang="en-US" sz="1800" dirty="0" err="1">
                <a:solidFill>
                  <a:schemeClr val="tx1"/>
                </a:solidFill>
                <a:latin typeface="Avenir Next"/>
              </a:rPr>
              <a:t>mApp</a:t>
            </a:r>
            <a:r>
              <a:rPr lang="en-US" sz="1800" dirty="0">
                <a:solidFill>
                  <a:schemeClr val="tx1"/>
                </a:solidFill>
                <a:latin typeface="Avenir Next"/>
              </a:rPr>
              <a:t> registration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"/>
              </a:rPr>
              <a:t>Quant token verification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"/>
              </a:rPr>
              <a:t>Generate Overledger access keys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"/>
              </a:rPr>
              <a:t>Publish </a:t>
            </a:r>
            <a:r>
              <a:rPr lang="en-US" sz="1800" dirty="0" err="1">
                <a:solidFill>
                  <a:schemeClr val="tx1"/>
                </a:solidFill>
                <a:latin typeface="Avenir Next"/>
              </a:rPr>
              <a:t>mApps</a:t>
            </a:r>
            <a:r>
              <a:rPr lang="en-US" sz="1800" dirty="0">
                <a:solidFill>
                  <a:schemeClr val="tx1"/>
                </a:solidFill>
                <a:latin typeface="Avenir Next"/>
              </a:rPr>
              <a:t> on Marketplace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"/>
              </a:rPr>
              <a:t>Community forums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8916A2-2987-9C4B-A97D-D5039280A1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653" y="1370013"/>
            <a:ext cx="3121956" cy="30845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A1D34-0232-CE41-BA0F-DE0B97A0BE92}"/>
              </a:ext>
            </a:extLst>
          </p:cNvPr>
          <p:cNvSpPr txBox="1"/>
          <p:nvPr/>
        </p:nvSpPr>
        <p:spPr>
          <a:xfrm>
            <a:off x="5036463" y="929462"/>
            <a:ext cx="3330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venir Roman" panose="02000503020000020003" pitchFamily="2" charset="0"/>
              </a:rPr>
              <a:t>https://</a:t>
            </a:r>
            <a:r>
              <a:rPr lang="en-US" sz="1600" b="1" dirty="0" err="1">
                <a:latin typeface="Avenir Roman" panose="02000503020000020003" pitchFamily="2" charset="0"/>
              </a:rPr>
              <a:t>developer.quant.network</a:t>
            </a:r>
            <a:endParaRPr lang="en-US" sz="1600" b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01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Jean-Paul de Jong</a:t>
            </a:r>
            <a:br>
              <a:rPr lang="en-US" dirty="0"/>
            </a:br>
            <a:r>
              <a:rPr lang="en-US" i="1" dirty="0"/>
              <a:t>Chief Architect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918" y="0"/>
            <a:ext cx="5143500" cy="51435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636F86-877E-4040-8F55-42F7B19C4ABB}"/>
              </a:ext>
            </a:extLst>
          </p:cNvPr>
          <p:cNvSpPr/>
          <p:nvPr/>
        </p:nvSpPr>
        <p:spPr>
          <a:xfrm>
            <a:off x="-626918" y="0"/>
            <a:ext cx="5143500" cy="51435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F83A6AE-4F29-7442-B8A2-3115407264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497" y="645218"/>
            <a:ext cx="1768041" cy="9817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A8C76FB-D166-2A4A-9711-9273764D6A27}"/>
              </a:ext>
            </a:extLst>
          </p:cNvPr>
          <p:cNvGrpSpPr/>
          <p:nvPr/>
        </p:nvGrpSpPr>
        <p:grpSpPr>
          <a:xfrm>
            <a:off x="5321897" y="3065042"/>
            <a:ext cx="3191722" cy="941003"/>
            <a:chOff x="5321897" y="3065042"/>
            <a:chExt cx="3191722" cy="941003"/>
          </a:xfrm>
        </p:grpSpPr>
        <p:pic>
          <p:nvPicPr>
            <p:cNvPr id="12" name="Picture 11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84D2B6B-4B54-2B4D-A4A7-270016225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5464" y="3162125"/>
              <a:ext cx="524604" cy="140866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6DDF6CD7-DA23-DD4A-AB2E-C0152661C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1056" y="3100615"/>
              <a:ext cx="248714" cy="198971"/>
            </a:xfrm>
            <a:prstGeom prst="rect">
              <a:avLst/>
            </a:prstGeom>
          </p:spPr>
        </p:pic>
        <p:pic>
          <p:nvPicPr>
            <p:cNvPr id="16" name="Picture 1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EA63EFE6-31E0-B84E-94D8-4D0F89F9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1897" y="3113879"/>
              <a:ext cx="532671" cy="2346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612FBF-8001-174D-A584-14D15782A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5763" y="3079170"/>
              <a:ext cx="532671" cy="2204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5F96BD-1F5C-9543-A058-D662D5A1C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0638" y="3111838"/>
              <a:ext cx="429682" cy="234629"/>
            </a:xfrm>
            <a:prstGeom prst="rect">
              <a:avLst/>
            </a:prstGeom>
          </p:spPr>
        </p:pic>
        <p:pic>
          <p:nvPicPr>
            <p:cNvPr id="22" name="Picture 21" descr="A drawing of a face&#10;&#10;Description automatically generated">
              <a:extLst>
                <a:ext uri="{FF2B5EF4-FFF2-40B4-BE49-F238E27FC236}">
                  <a16:creationId xmlns:a16="http://schemas.microsoft.com/office/drawing/2014/main" id="{B063BD4D-2994-8144-924D-22BEC89E9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808" y="3065042"/>
              <a:ext cx="566811" cy="23454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A817C5D-140A-FA43-9399-A19DF2565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5377" y="3416732"/>
              <a:ext cx="403432" cy="23927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F8EDBB-AF8F-5443-9B9E-D641B6F0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7850" y="3368807"/>
              <a:ext cx="335126" cy="33512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276656E-5050-7B47-B8C9-D6FE25FCE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3116" y="3416732"/>
              <a:ext cx="540644" cy="220416"/>
            </a:xfrm>
            <a:prstGeom prst="rect">
              <a:avLst/>
            </a:prstGeom>
          </p:spPr>
        </p:pic>
        <p:pic>
          <p:nvPicPr>
            <p:cNvPr id="30" name="Picture 2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5696F83-6D77-DB4D-960F-AA6AA9B9B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7022" y="3456507"/>
              <a:ext cx="650151" cy="140866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8524B313-BC4A-9942-9712-67AA155BE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6185" y="3404489"/>
              <a:ext cx="384135" cy="29944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53E7E85-634C-0949-998F-CA886DF5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4980" y="3401180"/>
              <a:ext cx="490465" cy="251520"/>
            </a:xfrm>
            <a:prstGeom prst="rect">
              <a:avLst/>
            </a:prstGeom>
          </p:spPr>
        </p:pic>
        <p:pic>
          <p:nvPicPr>
            <p:cNvPr id="36" name="Picture 35" descr="A picture containing clipart, text&#10;&#10;Description automatically generated">
              <a:extLst>
                <a:ext uri="{FF2B5EF4-FFF2-40B4-BE49-F238E27FC236}">
                  <a16:creationId xmlns:a16="http://schemas.microsoft.com/office/drawing/2014/main" id="{DAB2D6BF-C578-0C4E-835E-610D5B934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7450" y="3813635"/>
              <a:ext cx="520806" cy="15906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3CA20AB-437C-5C4F-B997-396413EB7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1560" y="3807184"/>
              <a:ext cx="637462" cy="17196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877699B-BF43-E947-9AEA-CBA0D3AF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2327" y="3777325"/>
              <a:ext cx="532672" cy="21611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3CBF09-0BA2-E04A-A82A-D2A7B0883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7550" y="3772804"/>
              <a:ext cx="532672" cy="233241"/>
            </a:xfrm>
            <a:prstGeom prst="rect">
              <a:avLst/>
            </a:prstGeom>
          </p:spPr>
        </p:pic>
        <p:pic>
          <p:nvPicPr>
            <p:cNvPr id="44" name="Picture 43" descr="A close up of a sign&#10;&#10;Description automatically generated">
              <a:extLst>
                <a:ext uri="{FF2B5EF4-FFF2-40B4-BE49-F238E27FC236}">
                  <a16:creationId xmlns:a16="http://schemas.microsoft.com/office/drawing/2014/main" id="{3B275E62-BBA6-D946-A1D6-56968652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2773" y="3792671"/>
              <a:ext cx="532672" cy="208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180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Overledger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venir Next"/>
              </a:rPr>
              <a:t>The journey of multichain development</a:t>
            </a:r>
          </a:p>
          <a:p>
            <a:r>
              <a:rPr lang="en-US" dirty="0">
                <a:solidFill>
                  <a:schemeClr val="tx1"/>
                </a:solidFill>
                <a:latin typeface="Avenir Next"/>
              </a:rPr>
              <a:t>Overledger features</a:t>
            </a:r>
          </a:p>
          <a:p>
            <a:r>
              <a:rPr lang="en-US" dirty="0">
                <a:solidFill>
                  <a:schemeClr val="tx1"/>
                </a:solidFill>
                <a:latin typeface="Avenir Next"/>
              </a:rPr>
              <a:t>Let’s build something</a:t>
            </a:r>
          </a:p>
          <a:p>
            <a:r>
              <a:rPr lang="en-US" dirty="0">
                <a:solidFill>
                  <a:schemeClr val="tx1"/>
                </a:solidFill>
                <a:latin typeface="Avenir Next"/>
              </a:rPr>
              <a:t>Recap</a:t>
            </a:r>
          </a:p>
          <a:p>
            <a:endParaRPr lang="en-US" dirty="0">
              <a:solidFill>
                <a:schemeClr val="tx1"/>
              </a:solidFill>
              <a:latin typeface="Avenir Next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220" y="1685859"/>
            <a:ext cx="2976562" cy="1220249"/>
          </a:xfrm>
        </p:spPr>
      </p:pic>
    </p:spTree>
    <p:extLst>
      <p:ext uri="{BB962C8B-B14F-4D97-AF65-F5344CB8AC3E}">
        <p14:creationId xmlns:p14="http://schemas.microsoft.com/office/powerpoint/2010/main" val="68627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Journey of Multichain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51663" y="4735513"/>
            <a:ext cx="2192337" cy="2730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81690D-6FBA-A647-9582-05165C8D4ABF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Avenir Heavy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262261"/>
              </a:solidFill>
              <a:effectLst/>
              <a:uLnTx/>
              <a:uFillTx/>
              <a:latin typeface="Avenir Heavy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470D3-400B-2D46-8FA9-AEAD4BF2D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573128-DEA6-7A4B-80BD-9F1D9332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Environment(s)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3EA42-8186-DF4C-BF01-5D5E7B6E4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venir Next"/>
              </a:rPr>
              <a:t>Development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Next"/>
              </a:rPr>
              <a:t>Recreate one or more local blockchains if corporate build allows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Next"/>
              </a:rPr>
              <a:t>Alternatively connect to one or more public </a:t>
            </a:r>
            <a:r>
              <a:rPr lang="en-US" sz="2000" dirty="0" err="1">
                <a:solidFill>
                  <a:schemeClr val="tx1"/>
                </a:solidFill>
                <a:latin typeface="Avenir Next"/>
              </a:rPr>
              <a:t>testnet’s</a:t>
            </a:r>
            <a:endParaRPr lang="en-US" sz="2000" dirty="0">
              <a:solidFill>
                <a:schemeClr val="tx1"/>
              </a:solidFill>
              <a:latin typeface="Avenir Next"/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Next"/>
              </a:rPr>
              <a:t>Request test ‘coins’ from public faucets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"/>
              </a:rPr>
              <a:t>Duplicate for Test and Production environments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"/>
              </a:rPr>
              <a:t>Networking, Support, Updates </a:t>
            </a:r>
            <a:r>
              <a:rPr lang="en-US" sz="2400" dirty="0" err="1">
                <a:solidFill>
                  <a:schemeClr val="tx1"/>
                </a:solidFill>
                <a:latin typeface="Avenir Next"/>
              </a:rPr>
              <a:t>etc</a:t>
            </a:r>
            <a:endParaRPr lang="en-US" sz="2400" dirty="0">
              <a:solidFill>
                <a:schemeClr val="tx1"/>
              </a:solidFill>
              <a:latin typeface="Avenir Next"/>
            </a:endParaRPr>
          </a:p>
          <a:p>
            <a:endParaRPr lang="en-US" sz="2400" dirty="0">
              <a:solidFill>
                <a:schemeClr val="tx1"/>
              </a:solidFill>
              <a:latin typeface="Avenir Next"/>
            </a:endParaRPr>
          </a:p>
          <a:p>
            <a:endParaRPr lang="en-US" sz="2400" dirty="0">
              <a:solidFill>
                <a:schemeClr val="tx1"/>
              </a:solidFill>
              <a:latin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323310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E4BC6C2-29F3-254B-AB37-00EAD20372EB}"/>
              </a:ext>
            </a:extLst>
          </p:cNvPr>
          <p:cNvGrpSpPr/>
          <p:nvPr/>
        </p:nvGrpSpPr>
        <p:grpSpPr>
          <a:xfrm>
            <a:off x="1407878" y="2541515"/>
            <a:ext cx="1682496" cy="1703832"/>
            <a:chOff x="253529" y="2651760"/>
            <a:chExt cx="1682496" cy="1703832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D48F8C5-9129-5B4F-B762-402C44724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53529" y="3554838"/>
              <a:ext cx="664464" cy="664464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86869DF-ED4B-9544-8B7E-A609FA24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762545" y="3554838"/>
              <a:ext cx="664464" cy="66446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C8B5453-0986-384D-A1C7-1C4AF20D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1271561" y="3554838"/>
              <a:ext cx="664464" cy="664464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059AA6A-D0E6-BF47-BB36-9C796221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529" y="3140310"/>
              <a:ext cx="920496" cy="530352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4EC1C44-7397-0F4D-A068-D965E86C7A1F}"/>
                </a:ext>
              </a:extLst>
            </p:cNvPr>
            <p:cNvSpPr/>
            <p:nvPr/>
          </p:nvSpPr>
          <p:spPr>
            <a:xfrm>
              <a:off x="253529" y="2979638"/>
              <a:ext cx="1682496" cy="1375954"/>
            </a:xfrm>
            <a:prstGeom prst="roundRect">
              <a:avLst>
                <a:gd name="adj" fmla="val 3241"/>
              </a:avLst>
            </a:pr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6226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bitcoin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992D2FC-1731-0B4B-A9AA-322F6450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6607" y="2651760"/>
              <a:ext cx="664464" cy="66446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8BEBA8B-D55F-B146-B0A9-3E4329FA11FC}"/>
              </a:ext>
            </a:extLst>
          </p:cNvPr>
          <p:cNvGrpSpPr/>
          <p:nvPr/>
        </p:nvGrpSpPr>
        <p:grpSpPr>
          <a:xfrm>
            <a:off x="3303921" y="2537161"/>
            <a:ext cx="2191512" cy="1708186"/>
            <a:chOff x="2149572" y="2647406"/>
            <a:chExt cx="2191512" cy="170818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39D4E32-4758-6D46-AB12-67DCAAAC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149572" y="3554838"/>
              <a:ext cx="664464" cy="66446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17265-DFCC-3245-9E35-7768724A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658588" y="3554838"/>
              <a:ext cx="664464" cy="66446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CC86218-7E34-A440-A918-0F447BFB9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167604" y="3554838"/>
              <a:ext cx="664464" cy="66446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58547B6-5983-5D46-8913-16163288E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8207" y="3153372"/>
              <a:ext cx="920496" cy="530352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C4F43EF-7BCB-CB4E-8B08-D2222882E3B0}"/>
                </a:ext>
              </a:extLst>
            </p:cNvPr>
            <p:cNvSpPr/>
            <p:nvPr/>
          </p:nvSpPr>
          <p:spPr>
            <a:xfrm>
              <a:off x="2149572" y="2979638"/>
              <a:ext cx="2191512" cy="1375954"/>
            </a:xfrm>
            <a:prstGeom prst="roundRect">
              <a:avLst>
                <a:gd name="adj" fmla="val 3241"/>
              </a:avLst>
            </a:pr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6226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ripple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3D168B42-C481-3449-A6E5-79FAD705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13096" y="2647406"/>
              <a:ext cx="664464" cy="664464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B1D4E80-F02D-7048-845F-C70DC5C2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676619" y="3554838"/>
              <a:ext cx="664464" cy="66446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1EBFEA-082A-CA4B-8A00-9FAFB226DD30}"/>
              </a:ext>
            </a:extLst>
          </p:cNvPr>
          <p:cNvGrpSpPr/>
          <p:nvPr/>
        </p:nvGrpSpPr>
        <p:grpSpPr>
          <a:xfrm>
            <a:off x="5708980" y="2537161"/>
            <a:ext cx="1682496" cy="1708186"/>
            <a:chOff x="4554631" y="2647406"/>
            <a:chExt cx="1682496" cy="1708186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8E9E3E1-0C2B-4144-A91F-A3381623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554631" y="3554838"/>
              <a:ext cx="664464" cy="664464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B226CF-1F9C-C741-B6FE-42B5A7CE3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063647" y="3554838"/>
              <a:ext cx="664464" cy="664464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53DB802-55A1-5843-B868-36326AE93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572663" y="3554838"/>
              <a:ext cx="664464" cy="66446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AF411B7-B733-964C-B603-18391F87C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0978" y="3153372"/>
              <a:ext cx="920496" cy="530352"/>
            </a:xfrm>
            <a:prstGeom prst="rect">
              <a:avLst/>
            </a:prstGeom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AF40997-DB2A-3445-925D-88B134714F53}"/>
                </a:ext>
              </a:extLst>
            </p:cNvPr>
            <p:cNvSpPr/>
            <p:nvPr/>
          </p:nvSpPr>
          <p:spPr>
            <a:xfrm>
              <a:off x="4554631" y="2979638"/>
              <a:ext cx="1682496" cy="1375954"/>
            </a:xfrm>
            <a:prstGeom prst="roundRect">
              <a:avLst>
                <a:gd name="adj" fmla="val 3241"/>
              </a:avLst>
            </a:pr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6226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ethereum</a:t>
              </a: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C195AAC-1B50-F94E-9E9F-2E9EF5B50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63647" y="2647406"/>
              <a:ext cx="664464" cy="66446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AE0A36-82F6-DB4A-B730-CB184B3047E9}"/>
              </a:ext>
            </a:extLst>
          </p:cNvPr>
          <p:cNvGrpSpPr/>
          <p:nvPr/>
        </p:nvGrpSpPr>
        <p:grpSpPr>
          <a:xfrm>
            <a:off x="3303920" y="679321"/>
            <a:ext cx="2191512" cy="1708186"/>
            <a:chOff x="2149571" y="789566"/>
            <a:chExt cx="2191512" cy="1708186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22BCEA51-D0A4-8745-AFAE-B65A246D6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149571" y="1696998"/>
              <a:ext cx="664464" cy="66446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8B782E17-DF1B-7142-BA55-CCD24C4F9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658587" y="1696998"/>
              <a:ext cx="664464" cy="664464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14CE1B3-644E-694D-AC37-280F782C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167603" y="1696998"/>
              <a:ext cx="664464" cy="664464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0179E6B8-1EC5-A747-B22F-F5C3D33EB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8206" y="1295532"/>
              <a:ext cx="920496" cy="530352"/>
            </a:xfrm>
            <a:prstGeom prst="rect">
              <a:avLst/>
            </a:prstGeom>
          </p:spPr>
        </p:pic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E544E65-90E8-334F-93E3-B70AB99428C2}"/>
                </a:ext>
              </a:extLst>
            </p:cNvPr>
            <p:cNvSpPr/>
            <p:nvPr/>
          </p:nvSpPr>
          <p:spPr>
            <a:xfrm>
              <a:off x="2149571" y="1121798"/>
              <a:ext cx="2191512" cy="1375954"/>
            </a:xfrm>
            <a:prstGeom prst="roundRect">
              <a:avLst>
                <a:gd name="adj" fmla="val 3241"/>
              </a:avLst>
            </a:prstGeom>
            <a:noFill/>
            <a:ln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6226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common services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6912771-EEFF-D945-A811-AA9062CC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13095" y="789566"/>
              <a:ext cx="664464" cy="664464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50A51275-D186-1C4B-8C16-2D70E3B5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676618" y="1696998"/>
              <a:ext cx="664464" cy="664464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64DB5D5-0BEA-6043-AC29-BED851124F0C}"/>
              </a:ext>
            </a:extLst>
          </p:cNvPr>
          <p:cNvSpPr/>
          <p:nvPr/>
        </p:nvSpPr>
        <p:spPr>
          <a:xfrm>
            <a:off x="1302107" y="189984"/>
            <a:ext cx="6207646" cy="4226375"/>
          </a:xfrm>
          <a:prstGeom prst="roundRect">
            <a:avLst>
              <a:gd name="adj" fmla="val 3241"/>
            </a:avLst>
          </a:prstGeom>
          <a:noFill/>
          <a:ln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26226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 Enterprise Environment</a:t>
            </a:r>
          </a:p>
        </p:txBody>
      </p:sp>
    </p:spTree>
    <p:extLst>
      <p:ext uri="{BB962C8B-B14F-4D97-AF65-F5344CB8AC3E}">
        <p14:creationId xmlns:p14="http://schemas.microsoft.com/office/powerpoint/2010/main" val="24898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F6C02-FD41-7E4F-BB81-E3BA6591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53" y="1201862"/>
            <a:ext cx="2167070" cy="1480167"/>
          </a:xfrm>
          <a:prstGeom prst="rect">
            <a:avLst/>
          </a:prstGeom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AA574DCF-FB74-204F-8C1C-2A260EEBE3DF}"/>
              </a:ext>
            </a:extLst>
          </p:cNvPr>
          <p:cNvSpPr txBox="1">
            <a:spLocks/>
          </p:cNvSpPr>
          <p:nvPr/>
        </p:nvSpPr>
        <p:spPr>
          <a:xfrm>
            <a:off x="370390" y="273844"/>
            <a:ext cx="8773610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Typical Enterprise Production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E2537-90E2-724C-86F3-323EC2D3F6C5}"/>
              </a:ext>
            </a:extLst>
          </p:cNvPr>
          <p:cNvSpPr txBox="1"/>
          <p:nvPr/>
        </p:nvSpPr>
        <p:spPr>
          <a:xfrm>
            <a:off x="2453965" y="902985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Dev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D44B719-01A2-7C4E-B6C1-779E9E15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95" y="1182410"/>
            <a:ext cx="2167070" cy="14801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77EC10F-CF64-1341-807C-14606B5E65B7}"/>
              </a:ext>
            </a:extLst>
          </p:cNvPr>
          <p:cNvSpPr txBox="1"/>
          <p:nvPr/>
        </p:nvSpPr>
        <p:spPr>
          <a:xfrm>
            <a:off x="5629710" y="902985"/>
            <a:ext cx="4956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Test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C69653D-E99F-714B-B668-089C4276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653" y="3045902"/>
            <a:ext cx="2167070" cy="14801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77F196D-42DE-334E-9D52-FD55357E0B11}"/>
              </a:ext>
            </a:extLst>
          </p:cNvPr>
          <p:cNvSpPr txBox="1"/>
          <p:nvPr/>
        </p:nvSpPr>
        <p:spPr>
          <a:xfrm>
            <a:off x="2309696" y="2748440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Staging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5795750-9749-C949-AC64-E562660C5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95" y="3045902"/>
            <a:ext cx="2167070" cy="148016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67B30E-B0C1-C445-B2E6-9389530802D0}"/>
              </a:ext>
            </a:extLst>
          </p:cNvPr>
          <p:cNvSpPr txBox="1"/>
          <p:nvPr/>
        </p:nvSpPr>
        <p:spPr>
          <a:xfrm>
            <a:off x="5360279" y="2748440"/>
            <a:ext cx="1034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696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E53F6-8858-F144-8DF6-F084AC2EA3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68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Quant Network">
      <a:dk1>
        <a:srgbClr val="262261"/>
      </a:dk1>
      <a:lt1>
        <a:srgbClr val="FFFFFF"/>
      </a:lt1>
      <a:dk2>
        <a:srgbClr val="000023"/>
      </a:dk2>
      <a:lt2>
        <a:srgbClr val="818D95"/>
      </a:lt2>
      <a:accent1>
        <a:srgbClr val="46DDC8"/>
      </a:accent1>
      <a:accent2>
        <a:srgbClr val="FFE100"/>
      </a:accent2>
      <a:accent3>
        <a:srgbClr val="6900DE"/>
      </a:accent3>
      <a:accent4>
        <a:srgbClr val="3245FF"/>
      </a:accent4>
      <a:accent5>
        <a:srgbClr val="2FD6B9"/>
      </a:accent5>
      <a:accent6>
        <a:srgbClr val="FFE100"/>
      </a:accent6>
      <a:hlink>
        <a:srgbClr val="46DDC8"/>
      </a:hlink>
      <a:folHlink>
        <a:srgbClr val="46DDC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ant-Presentation-Template" id="{421176BE-6E5B-5B4F-9AB2-320205B92275}" vid="{3E1FC8FC-0EF0-7F4F-80FC-C313AED27376}"/>
    </a:ext>
  </a:extLst>
</a:theme>
</file>

<file path=ppt/theme/theme2.xml><?xml version="1.0" encoding="utf-8"?>
<a:theme xmlns:a="http://schemas.openxmlformats.org/drawingml/2006/main" name="Indigo Theme">
  <a:themeElements>
    <a:clrScheme name="Quant Network">
      <a:dk1>
        <a:srgbClr val="262261"/>
      </a:dk1>
      <a:lt1>
        <a:srgbClr val="FFFFFF"/>
      </a:lt1>
      <a:dk2>
        <a:srgbClr val="000023"/>
      </a:dk2>
      <a:lt2>
        <a:srgbClr val="818D95"/>
      </a:lt2>
      <a:accent1>
        <a:srgbClr val="46DDC8"/>
      </a:accent1>
      <a:accent2>
        <a:srgbClr val="FFE100"/>
      </a:accent2>
      <a:accent3>
        <a:srgbClr val="6900DE"/>
      </a:accent3>
      <a:accent4>
        <a:srgbClr val="3245FF"/>
      </a:accent4>
      <a:accent5>
        <a:srgbClr val="2FD6B9"/>
      </a:accent5>
      <a:accent6>
        <a:srgbClr val="FFE100"/>
      </a:accent6>
      <a:hlink>
        <a:srgbClr val="46DDC8"/>
      </a:hlink>
      <a:folHlink>
        <a:srgbClr val="46DDC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ant-Presentation-Template" id="{421176BE-6E5B-5B4F-9AB2-320205B92275}" vid="{4D0D5138-3659-CD41-8C5A-51B1CBE945C8}"/>
    </a:ext>
  </a:extLst>
</a:theme>
</file>

<file path=ppt/theme/theme3.xml><?xml version="1.0" encoding="utf-8"?>
<a:theme xmlns:a="http://schemas.openxmlformats.org/drawingml/2006/main" name="Mint Theme">
  <a:themeElements>
    <a:clrScheme name="Quant Network">
      <a:dk1>
        <a:srgbClr val="262261"/>
      </a:dk1>
      <a:lt1>
        <a:srgbClr val="FFFFFF"/>
      </a:lt1>
      <a:dk2>
        <a:srgbClr val="000023"/>
      </a:dk2>
      <a:lt2>
        <a:srgbClr val="818D95"/>
      </a:lt2>
      <a:accent1>
        <a:srgbClr val="46DDC8"/>
      </a:accent1>
      <a:accent2>
        <a:srgbClr val="FFE100"/>
      </a:accent2>
      <a:accent3>
        <a:srgbClr val="6900DE"/>
      </a:accent3>
      <a:accent4>
        <a:srgbClr val="3245FF"/>
      </a:accent4>
      <a:accent5>
        <a:srgbClr val="2FD6B9"/>
      </a:accent5>
      <a:accent6>
        <a:srgbClr val="FFE100"/>
      </a:accent6>
      <a:hlink>
        <a:srgbClr val="46DDC8"/>
      </a:hlink>
      <a:folHlink>
        <a:srgbClr val="46DDC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ant-Presentation-Template" id="{421176BE-6E5B-5B4F-9AB2-320205B92275}" vid="{94E5C855-E340-D441-9B29-2A0B76A7EAB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BD1C6AF7906046ADB9FC9B77F86E7C" ma:contentTypeVersion="8" ma:contentTypeDescription="Create a new document." ma:contentTypeScope="" ma:versionID="502648e8dd4dda263fbd751a2b9e3c0b">
  <xsd:schema xmlns:xsd="http://www.w3.org/2001/XMLSchema" xmlns:xs="http://www.w3.org/2001/XMLSchema" xmlns:p="http://schemas.microsoft.com/office/2006/metadata/properties" xmlns:ns2="d3fadc87-64b5-4cc6-ac09-6b05060d66dc" xmlns:ns3="fc3fb6ec-a6b1-49b3-9063-7985f29d3264" targetNamespace="http://schemas.microsoft.com/office/2006/metadata/properties" ma:root="true" ma:fieldsID="bf1dbe99fc838ce31e901f4918ed1e6f" ns2:_="" ns3:_="">
    <xsd:import namespace="d3fadc87-64b5-4cc6-ac09-6b05060d66dc"/>
    <xsd:import namespace="fc3fb6ec-a6b1-49b3-9063-7985f29d32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adc87-64b5-4cc6-ac09-6b05060d66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fb6ec-a6b1-49b3-9063-7985f29d326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52A240-4F33-472B-A000-C61759228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E99C96-878A-4AB0-8F79-47BBC5F6C07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3fadc87-64b5-4cc6-ac09-6b05060d66d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8771543-46EF-465F-B6CA-2F608433AA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fadc87-64b5-4cc6-ac09-6b05060d66dc"/>
    <ds:schemaRef ds:uri="fc3fb6ec-a6b1-49b3-9063-7985f29d3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2679</TotalTime>
  <Words>478</Words>
  <Application>Microsoft Macintosh PowerPoint</Application>
  <PresentationFormat>On-screen Show (16:9)</PresentationFormat>
  <Paragraphs>133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Avenir Book</vt:lpstr>
      <vt:lpstr>Avenir Heavy</vt:lpstr>
      <vt:lpstr>Avenir Medium</vt:lpstr>
      <vt:lpstr>Avenir Next</vt:lpstr>
      <vt:lpstr>Avenir Roman</vt:lpstr>
      <vt:lpstr>Calibri</vt:lpstr>
      <vt:lpstr>Wingdings</vt:lpstr>
      <vt:lpstr>Title Slides</vt:lpstr>
      <vt:lpstr>Indigo Theme</vt:lpstr>
      <vt:lpstr>Mint Theme</vt:lpstr>
      <vt:lpstr>Welcome to IWOMM</vt:lpstr>
      <vt:lpstr>Exploring The Blockchain: using Overledger®</vt:lpstr>
      <vt:lpstr>Jean-Paul de Jong Chief Architect</vt:lpstr>
      <vt:lpstr>Exploring Overledger</vt:lpstr>
      <vt:lpstr>The Journey of Multichain Development</vt:lpstr>
      <vt:lpstr>Environment(s)</vt:lpstr>
      <vt:lpstr>PowerPoint Presentation</vt:lpstr>
      <vt:lpstr>PowerPoint Presentation</vt:lpstr>
      <vt:lpstr>PowerPoint Presentation</vt:lpstr>
      <vt:lpstr>Overledger Features</vt:lpstr>
      <vt:lpstr>Overledger : An OS overlay to Interconnect blockchains and networks</vt:lpstr>
      <vt:lpstr>OS Components</vt:lpstr>
      <vt:lpstr>Our SDKs: </vt:lpstr>
      <vt:lpstr>Overledger: Just 3 Lines of Code</vt:lpstr>
      <vt:lpstr>101 Dream Cars</vt:lpstr>
      <vt:lpstr>101 Dream Cars</vt:lpstr>
      <vt:lpstr>Application Flow / Outline</vt:lpstr>
      <vt:lpstr>High level overview</vt:lpstr>
      <vt:lpstr>Let’s go</vt:lpstr>
      <vt:lpstr>Talk To Us</vt:lpstr>
      <vt:lpstr>Developer Portal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 PPT Template</dc:title>
  <dc:creator>Jean-Paul de Jong</dc:creator>
  <cp:lastModifiedBy>Jean-Paul de Jong</cp:lastModifiedBy>
  <cp:revision>293</cp:revision>
  <dcterms:created xsi:type="dcterms:W3CDTF">2018-11-14T08:03:29Z</dcterms:created>
  <dcterms:modified xsi:type="dcterms:W3CDTF">2019-02-12T14:52:51Z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0x01010023BD1C6AF7906046ADB9FC9B77F86E7C</vt:lpwstr>
  </property>
</Properties>
</file>